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3" r:id="rId2"/>
  </p:sldIdLst>
  <p:sldSz cx="21386800" cy="30279975"/>
  <p:notesSz cx="6858000" cy="9144000"/>
  <p:defaultTextStyle>
    <a:defPPr>
      <a:defRPr lang="en-US"/>
    </a:defPPr>
    <a:lvl1pPr marL="0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5789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51579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27369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903158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78947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54736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30526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806316" algn="l" defTabSz="2951579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88">
          <p15:clr>
            <a:srgbClr val="A4A3A4"/>
          </p15:clr>
        </p15:guide>
        <p15:guide id="2" pos="29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DBFB"/>
    <a:srgbClr val="655973"/>
    <a:srgbClr val="C3ADDF"/>
    <a:srgbClr val="F9F9FD"/>
    <a:srgbClr val="C7B0E8"/>
    <a:srgbClr val="D7E4BD"/>
    <a:srgbClr val="FEE4DA"/>
    <a:srgbClr val="D6EDFF"/>
    <a:srgbClr val="FFD7E9"/>
    <a:srgbClr val="ABA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9"/>
    <p:restoredTop sz="94648"/>
  </p:normalViewPr>
  <p:slideViewPr>
    <p:cSldViewPr showGuides="1">
      <p:cViewPr varScale="1">
        <p:scale>
          <a:sx n="23" d="100"/>
          <a:sy n="23" d="100"/>
        </p:scale>
        <p:origin x="1974" y="39"/>
      </p:cViewPr>
      <p:guideLst>
        <p:guide orient="horz" pos="2688"/>
        <p:guide pos="29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200FD-D76B-FA49-9B2A-DD71AABCB182}" type="datetimeFigureOut">
              <a:rPr kumimoji="1" lang="zh-CN" altLang="en-US" smtClean="0"/>
              <a:t>2022/10/7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E5957-3E82-004E-BF65-0034380E11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19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DE5957-3E82-004E-BF65-0034380E1156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628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4011" y="9406421"/>
            <a:ext cx="18178780" cy="6490569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8020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5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51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903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8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54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30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806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6" descr="Dark_Purple_7448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0"/>
            <a:ext cx="21442363" cy="485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802470" y="7759249"/>
            <a:ext cx="17317367" cy="1653482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6655" y="7759249"/>
            <a:ext cx="51599369" cy="1653482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410" y="19457690"/>
            <a:ext cx="18178780" cy="6013940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0" cy="6623743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578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5157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736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903158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894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5473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3052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80631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6655" y="45216700"/>
            <a:ext cx="34456511" cy="127890839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59612" y="45216700"/>
            <a:ext cx="34460225" cy="127890839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41" y="1212603"/>
            <a:ext cx="19248120" cy="504666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41" y="6777952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5789" indent="0">
              <a:buNone/>
              <a:defRPr sz="6500" b="1"/>
            </a:lvl2pPr>
            <a:lvl3pPr marL="2951579" indent="0">
              <a:buNone/>
              <a:defRPr sz="5800" b="1"/>
            </a:lvl3pPr>
            <a:lvl4pPr marL="4427369" indent="0">
              <a:buNone/>
              <a:defRPr sz="5200" b="1"/>
            </a:lvl4pPr>
            <a:lvl5pPr marL="5903158" indent="0">
              <a:buNone/>
              <a:defRPr sz="5200" b="1"/>
            </a:lvl5pPr>
            <a:lvl6pPr marL="7378947" indent="0">
              <a:buNone/>
              <a:defRPr sz="5200" b="1"/>
            </a:lvl6pPr>
            <a:lvl7pPr marL="8854736" indent="0">
              <a:buNone/>
              <a:defRPr sz="5200" b="1"/>
            </a:lvl7pPr>
            <a:lvl8pPr marL="10330526" indent="0">
              <a:buNone/>
              <a:defRPr sz="5200" b="1"/>
            </a:lvl8pPr>
            <a:lvl9pPr marL="11806316" indent="0">
              <a:buNone/>
              <a:defRPr sz="5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341" y="9602679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64199" y="6777952"/>
            <a:ext cx="9453262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5789" indent="0">
              <a:buNone/>
              <a:defRPr sz="6500" b="1"/>
            </a:lvl2pPr>
            <a:lvl3pPr marL="2951579" indent="0">
              <a:buNone/>
              <a:defRPr sz="5800" b="1"/>
            </a:lvl3pPr>
            <a:lvl4pPr marL="4427369" indent="0">
              <a:buNone/>
              <a:defRPr sz="5200" b="1"/>
            </a:lvl4pPr>
            <a:lvl5pPr marL="5903158" indent="0">
              <a:buNone/>
              <a:defRPr sz="5200" b="1"/>
            </a:lvl5pPr>
            <a:lvl6pPr marL="7378947" indent="0">
              <a:buNone/>
              <a:defRPr sz="5200" b="1"/>
            </a:lvl6pPr>
            <a:lvl7pPr marL="8854736" indent="0">
              <a:buNone/>
              <a:defRPr sz="5200" b="1"/>
            </a:lvl7pPr>
            <a:lvl8pPr marL="10330526" indent="0">
              <a:buNone/>
              <a:defRPr sz="5200" b="1"/>
            </a:lvl8pPr>
            <a:lvl9pPr marL="11806316" indent="0">
              <a:buNone/>
              <a:defRPr sz="5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64199" y="9602679"/>
            <a:ext cx="9453262" cy="17446034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341" y="1205592"/>
            <a:ext cx="7036110" cy="5130773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646" y="1205594"/>
            <a:ext cx="11955815" cy="25843120"/>
          </a:xfrm>
        </p:spPr>
        <p:txBody>
          <a:bodyPr/>
          <a:lstStyle>
            <a:lvl1pPr>
              <a:defRPr sz="104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9341" y="6336368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5789" indent="0">
              <a:buNone/>
              <a:defRPr sz="3900"/>
            </a:lvl2pPr>
            <a:lvl3pPr marL="2951579" indent="0">
              <a:buNone/>
              <a:defRPr sz="3200"/>
            </a:lvl3pPr>
            <a:lvl4pPr marL="4427369" indent="0">
              <a:buNone/>
              <a:defRPr sz="2900"/>
            </a:lvl4pPr>
            <a:lvl5pPr marL="5903158" indent="0">
              <a:buNone/>
              <a:defRPr sz="2900"/>
            </a:lvl5pPr>
            <a:lvl6pPr marL="7378947" indent="0">
              <a:buNone/>
              <a:defRPr sz="2900"/>
            </a:lvl6pPr>
            <a:lvl7pPr marL="8854736" indent="0">
              <a:buNone/>
              <a:defRPr sz="2900"/>
            </a:lvl7pPr>
            <a:lvl8pPr marL="10330526" indent="0">
              <a:buNone/>
              <a:defRPr sz="2900"/>
            </a:lvl8pPr>
            <a:lvl9pPr marL="11806316" indent="0">
              <a:buNone/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963" y="21195982"/>
            <a:ext cx="12832080" cy="2502306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963" y="2705572"/>
            <a:ext cx="12832080" cy="18167985"/>
          </a:xfrm>
        </p:spPr>
        <p:txBody>
          <a:bodyPr/>
          <a:lstStyle>
            <a:lvl1pPr marL="0" indent="0">
              <a:buNone/>
              <a:defRPr sz="10400"/>
            </a:lvl1pPr>
            <a:lvl2pPr marL="1475789" indent="0">
              <a:buNone/>
              <a:defRPr sz="9000"/>
            </a:lvl2pPr>
            <a:lvl3pPr marL="2951579" indent="0">
              <a:buNone/>
              <a:defRPr sz="7700"/>
            </a:lvl3pPr>
            <a:lvl4pPr marL="4427369" indent="0">
              <a:buNone/>
              <a:defRPr sz="6500"/>
            </a:lvl4pPr>
            <a:lvl5pPr marL="5903158" indent="0">
              <a:buNone/>
              <a:defRPr sz="6500"/>
            </a:lvl5pPr>
            <a:lvl6pPr marL="7378947" indent="0">
              <a:buNone/>
              <a:defRPr sz="6500"/>
            </a:lvl6pPr>
            <a:lvl7pPr marL="8854736" indent="0">
              <a:buNone/>
              <a:defRPr sz="6500"/>
            </a:lvl7pPr>
            <a:lvl8pPr marL="10330526" indent="0">
              <a:buNone/>
              <a:defRPr sz="6500"/>
            </a:lvl8pPr>
            <a:lvl9pPr marL="11806316" indent="0">
              <a:buNone/>
              <a:defRPr sz="6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963" y="23698288"/>
            <a:ext cx="12832080" cy="3553690"/>
          </a:xfrm>
        </p:spPr>
        <p:txBody>
          <a:bodyPr/>
          <a:lstStyle>
            <a:lvl1pPr marL="0" indent="0">
              <a:buNone/>
              <a:defRPr sz="4500"/>
            </a:lvl1pPr>
            <a:lvl2pPr marL="1475789" indent="0">
              <a:buNone/>
              <a:defRPr sz="3900"/>
            </a:lvl2pPr>
            <a:lvl3pPr marL="2951579" indent="0">
              <a:buNone/>
              <a:defRPr sz="3200"/>
            </a:lvl3pPr>
            <a:lvl4pPr marL="4427369" indent="0">
              <a:buNone/>
              <a:defRPr sz="2900"/>
            </a:lvl4pPr>
            <a:lvl5pPr marL="5903158" indent="0">
              <a:buNone/>
              <a:defRPr sz="2900"/>
            </a:lvl5pPr>
            <a:lvl6pPr marL="7378947" indent="0">
              <a:buNone/>
              <a:defRPr sz="2900"/>
            </a:lvl6pPr>
            <a:lvl7pPr marL="8854736" indent="0">
              <a:buNone/>
              <a:defRPr sz="2900"/>
            </a:lvl7pPr>
            <a:lvl8pPr marL="10330526" indent="0">
              <a:buNone/>
              <a:defRPr sz="2900"/>
            </a:lvl8pPr>
            <a:lvl9pPr marL="11806316" indent="0">
              <a:buNone/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341" y="1212603"/>
            <a:ext cx="19248120" cy="5046663"/>
          </a:xfrm>
          <a:prstGeom prst="rect">
            <a:avLst/>
          </a:prstGeom>
        </p:spPr>
        <p:txBody>
          <a:bodyPr vert="horz" lIns="295158" tIns="147578" rIns="295158" bIns="14757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41" y="7065330"/>
            <a:ext cx="19248120" cy="19983384"/>
          </a:xfrm>
          <a:prstGeom prst="rect">
            <a:avLst/>
          </a:prstGeom>
        </p:spPr>
        <p:txBody>
          <a:bodyPr vert="horz" lIns="295158" tIns="147578" rIns="295158" bIns="1475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9342" y="28065054"/>
            <a:ext cx="4990253" cy="1612129"/>
          </a:xfrm>
          <a:prstGeom prst="rect">
            <a:avLst/>
          </a:prstGeom>
        </p:spPr>
        <p:txBody>
          <a:bodyPr vert="horz" lIns="295158" tIns="147578" rIns="295158" bIns="147578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94A2C-6D74-4C29-9A30-181E5F572CE5}" type="datetimeFigureOut">
              <a:rPr lang="en-GB" smtClean="0"/>
              <a:pPr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307158" y="28065054"/>
            <a:ext cx="6772487" cy="1612129"/>
          </a:xfrm>
          <a:prstGeom prst="rect">
            <a:avLst/>
          </a:prstGeom>
        </p:spPr>
        <p:txBody>
          <a:bodyPr vert="horz" lIns="295158" tIns="147578" rIns="295158" bIns="147578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27208" y="28065054"/>
            <a:ext cx="4990253" cy="1612129"/>
          </a:xfrm>
          <a:prstGeom prst="rect">
            <a:avLst/>
          </a:prstGeom>
        </p:spPr>
        <p:txBody>
          <a:bodyPr vert="horz" lIns="295158" tIns="147578" rIns="295158" bIns="147578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A1305-EE7A-45C2-8B58-9613B8B01B05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51579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6842" indent="-1106842" algn="l" defTabSz="2951579" rtl="0" eaLnBrk="1" latinLnBrk="0" hangingPunct="1">
        <a:spcBef>
          <a:spcPct val="20000"/>
        </a:spcBef>
        <a:buFont typeface="Arial" pitchFamily="34" charset="0"/>
        <a:buChar char="•"/>
        <a:defRPr sz="10400" kern="1200">
          <a:solidFill>
            <a:schemeClr val="tx1"/>
          </a:solidFill>
          <a:latin typeface="+mn-lt"/>
          <a:ea typeface="+mn-ea"/>
          <a:cs typeface="+mn-cs"/>
        </a:defRPr>
      </a:lvl1pPr>
      <a:lvl2pPr marL="2398158" indent="-922368" algn="l" defTabSz="2951579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9474" indent="-737895" algn="l" defTabSz="2951579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5264" indent="-737895" algn="l" defTabSz="2951579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41052" indent="-737895" algn="l" defTabSz="2951579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6841" indent="-737895" algn="l" defTabSz="2951579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92631" indent="-737895" algn="l" defTabSz="2951579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68421" indent="-737895" algn="l" defTabSz="2951579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4210" indent="-737895" algn="l" defTabSz="2951579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5789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51579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7369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03158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78947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54736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30526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806316" algn="l" defTabSz="2951579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图示&#10;&#10;描述已自动生成">
            <a:extLst>
              <a:ext uri="{FF2B5EF4-FFF2-40B4-BE49-F238E27FC236}">
                <a16:creationId xmlns:a16="http://schemas.microsoft.com/office/drawing/2014/main" id="{F57510B5-3C8B-404F-BF9A-56C62EDF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212" y="5681783"/>
            <a:ext cx="10631695" cy="2177299"/>
          </a:xfrm>
          <a:prstGeom prst="rect">
            <a:avLst/>
          </a:prstGeom>
        </p:spPr>
      </p:pic>
      <p:sp>
        <p:nvSpPr>
          <p:cNvPr id="141" name="圆角矩形 140">
            <a:extLst>
              <a:ext uri="{FF2B5EF4-FFF2-40B4-BE49-F238E27FC236}">
                <a16:creationId xmlns:a16="http://schemas.microsoft.com/office/drawing/2014/main" id="{80346E7F-9161-5946-AFA3-FD8028312C01}"/>
              </a:ext>
            </a:extLst>
          </p:cNvPr>
          <p:cNvSpPr/>
          <p:nvPr/>
        </p:nvSpPr>
        <p:spPr>
          <a:xfrm>
            <a:off x="6967265" y="17266285"/>
            <a:ext cx="3566682" cy="1491648"/>
          </a:xfrm>
          <a:prstGeom prst="roundRect">
            <a:avLst/>
          </a:prstGeom>
          <a:solidFill>
            <a:srgbClr val="D7E4B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928508F-D72C-4849-8F9B-376AB18C6D83}"/>
              </a:ext>
            </a:extLst>
          </p:cNvPr>
          <p:cNvSpPr/>
          <p:nvPr/>
        </p:nvSpPr>
        <p:spPr>
          <a:xfrm>
            <a:off x="3141709" y="17270021"/>
            <a:ext cx="3592240" cy="1496569"/>
          </a:xfrm>
          <a:prstGeom prst="roundRect">
            <a:avLst/>
          </a:prstGeom>
          <a:solidFill>
            <a:srgbClr val="FEE4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圆角矩形 130">
            <a:extLst>
              <a:ext uri="{FF2B5EF4-FFF2-40B4-BE49-F238E27FC236}">
                <a16:creationId xmlns:a16="http://schemas.microsoft.com/office/drawing/2014/main" id="{76677229-FBFC-3E4B-9B22-BB6D9017C958}"/>
              </a:ext>
            </a:extLst>
          </p:cNvPr>
          <p:cNvSpPr/>
          <p:nvPr/>
        </p:nvSpPr>
        <p:spPr>
          <a:xfrm>
            <a:off x="41082" y="14743344"/>
            <a:ext cx="3018357" cy="429724"/>
          </a:xfrm>
          <a:prstGeom prst="roundRect">
            <a:avLst/>
          </a:prstGeom>
          <a:solidFill>
            <a:srgbClr val="D6ED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FB853797-1CDE-E847-9D61-646A7966F06B}"/>
              </a:ext>
            </a:extLst>
          </p:cNvPr>
          <p:cNvSpPr/>
          <p:nvPr/>
        </p:nvSpPr>
        <p:spPr>
          <a:xfrm>
            <a:off x="153599" y="12341268"/>
            <a:ext cx="2466726" cy="429724"/>
          </a:xfrm>
          <a:prstGeom prst="roundRect">
            <a:avLst/>
          </a:prstGeom>
          <a:solidFill>
            <a:srgbClr val="D6ED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7AAAB20-EC43-C947-B214-2A06D183E61B}"/>
              </a:ext>
            </a:extLst>
          </p:cNvPr>
          <p:cNvSpPr/>
          <p:nvPr/>
        </p:nvSpPr>
        <p:spPr>
          <a:xfrm>
            <a:off x="-16729" y="4852313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3ADDF"/>
              </a:gs>
              <a:gs pos="48000">
                <a:srgbClr val="ABA0C2">
                  <a:tint val="44500"/>
                  <a:satMod val="160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EAD8F927-E1C2-C84A-ACD5-04177C824438}"/>
              </a:ext>
            </a:extLst>
          </p:cNvPr>
          <p:cNvSpPr/>
          <p:nvPr/>
        </p:nvSpPr>
        <p:spPr>
          <a:xfrm>
            <a:off x="10737880" y="19907506"/>
            <a:ext cx="10643233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23000">
                <a:srgbClr val="ABA0C2">
                  <a:tint val="44500"/>
                  <a:satMod val="160000"/>
                </a:srgbClr>
              </a:gs>
              <a:gs pos="39000">
                <a:srgbClr val="F8F4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072506C7-6DB5-9F44-A94F-CCF8E18C8AB8}"/>
              </a:ext>
            </a:extLst>
          </p:cNvPr>
          <p:cNvSpPr/>
          <p:nvPr/>
        </p:nvSpPr>
        <p:spPr>
          <a:xfrm>
            <a:off x="10695990" y="16667021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19000">
                <a:srgbClr val="ABA0C2">
                  <a:tint val="44500"/>
                  <a:satMod val="160000"/>
                </a:srgbClr>
              </a:gs>
              <a:gs pos="40000">
                <a:srgbClr val="F8F4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D3F172E2-F74D-754F-9366-A4B5AC37FC52}"/>
              </a:ext>
            </a:extLst>
          </p:cNvPr>
          <p:cNvSpPr/>
          <p:nvPr/>
        </p:nvSpPr>
        <p:spPr>
          <a:xfrm>
            <a:off x="10720144" y="24480256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39000">
                <a:srgbClr val="ABA0C2">
                  <a:tint val="44500"/>
                  <a:satMod val="160000"/>
                </a:srgbClr>
              </a:gs>
              <a:gs pos="77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03F86D91-0184-8446-878E-3947AC146F16}"/>
              </a:ext>
            </a:extLst>
          </p:cNvPr>
          <p:cNvSpPr/>
          <p:nvPr/>
        </p:nvSpPr>
        <p:spPr>
          <a:xfrm>
            <a:off x="10699405" y="4851623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32000">
                <a:srgbClr val="ABA0C2">
                  <a:tint val="44500"/>
                  <a:satMod val="160000"/>
                </a:srgbClr>
              </a:gs>
              <a:gs pos="66000">
                <a:srgbClr val="F9F9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BF11CB7C-F1A5-E04F-853A-98563737F840}"/>
              </a:ext>
            </a:extLst>
          </p:cNvPr>
          <p:cNvSpPr/>
          <p:nvPr/>
        </p:nvSpPr>
        <p:spPr>
          <a:xfrm>
            <a:off x="9181" y="18984956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29000">
                <a:srgbClr val="ABA0C2">
                  <a:tint val="44500"/>
                  <a:satMod val="160000"/>
                </a:srgbClr>
              </a:gs>
              <a:gs pos="60000">
                <a:srgbClr val="F8F4F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92551C93-5A5B-404A-BB55-73029F288961}"/>
              </a:ext>
            </a:extLst>
          </p:cNvPr>
          <p:cNvSpPr/>
          <p:nvPr/>
        </p:nvSpPr>
        <p:spPr>
          <a:xfrm>
            <a:off x="4067" y="15289830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24000">
                <a:srgbClr val="ABA0C2">
                  <a:tint val="44500"/>
                  <a:satMod val="160000"/>
                </a:srgbClr>
              </a:gs>
              <a:gs pos="51000">
                <a:srgbClr val="F9F9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57546198-6007-3D42-A313-3AE163A81874}"/>
              </a:ext>
            </a:extLst>
          </p:cNvPr>
          <p:cNvCxnSpPr>
            <a:cxnSpLocks/>
          </p:cNvCxnSpPr>
          <p:nvPr/>
        </p:nvCxnSpPr>
        <p:spPr>
          <a:xfrm>
            <a:off x="3470631" y="22584377"/>
            <a:ext cx="7290599" cy="0"/>
          </a:xfrm>
          <a:prstGeom prst="line">
            <a:avLst/>
          </a:prstGeom>
          <a:ln w="63500">
            <a:solidFill>
              <a:srgbClr val="D6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图片 162">
            <a:extLst>
              <a:ext uri="{FF2B5EF4-FFF2-40B4-BE49-F238E27FC236}">
                <a16:creationId xmlns:a16="http://schemas.microsoft.com/office/drawing/2014/main" id="{AA9A605F-E1D2-8C4E-BC2C-BE87746E2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916" y="25158890"/>
            <a:ext cx="10710123" cy="2222456"/>
          </a:xfrm>
          <a:prstGeom prst="rect">
            <a:avLst/>
          </a:prstGeom>
        </p:spPr>
      </p:pic>
      <p:pic>
        <p:nvPicPr>
          <p:cNvPr id="115" name="图片 114">
            <a:extLst>
              <a:ext uri="{FF2B5EF4-FFF2-40B4-BE49-F238E27FC236}">
                <a16:creationId xmlns:a16="http://schemas.microsoft.com/office/drawing/2014/main" id="{51DD97F8-A245-894F-BEFE-40A5E789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401" y="13032879"/>
            <a:ext cx="3819852" cy="2042513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75F94D6C-E904-744B-9862-7731DD7AF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300" y="11197107"/>
            <a:ext cx="3819852" cy="1541594"/>
          </a:xfrm>
          <a:prstGeom prst="rect">
            <a:avLst/>
          </a:prstGeom>
        </p:spPr>
      </p:pic>
      <p:pic>
        <p:nvPicPr>
          <p:cNvPr id="117" name="图片 116">
            <a:extLst>
              <a:ext uri="{FF2B5EF4-FFF2-40B4-BE49-F238E27FC236}">
                <a16:creationId xmlns:a16="http://schemas.microsoft.com/office/drawing/2014/main" id="{FB6A3407-8575-144D-9251-CB011401D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9641" y="13060015"/>
            <a:ext cx="3546107" cy="1984742"/>
          </a:xfrm>
          <a:prstGeom prst="rect">
            <a:avLst/>
          </a:prstGeom>
        </p:spPr>
      </p:pic>
      <p:pic>
        <p:nvPicPr>
          <p:cNvPr id="112" name="图片 111">
            <a:extLst>
              <a:ext uri="{FF2B5EF4-FFF2-40B4-BE49-F238E27FC236}">
                <a16:creationId xmlns:a16="http://schemas.microsoft.com/office/drawing/2014/main" id="{70A1370F-DCA6-224B-AA0D-86B6B970D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8686" y="11232498"/>
            <a:ext cx="3787161" cy="1564601"/>
          </a:xfrm>
          <a:prstGeom prst="rect">
            <a:avLst/>
          </a:prstGeom>
        </p:spPr>
      </p:pic>
      <p:sp>
        <p:nvSpPr>
          <p:cNvPr id="2050" name="Text Box 6"/>
          <p:cNvSpPr txBox="1">
            <a:spLocks noChangeArrowheads="1"/>
          </p:cNvSpPr>
          <p:nvPr/>
        </p:nvSpPr>
        <p:spPr bwMode="auto">
          <a:xfrm>
            <a:off x="923850" y="657202"/>
            <a:ext cx="19586176" cy="163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625" tIns="32314" rIns="64625" bIns="32314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15015" fontAlgn="base">
              <a:spcBef>
                <a:spcPct val="0"/>
              </a:spcBef>
              <a:spcAft>
                <a:spcPct val="0"/>
              </a:spcAft>
            </a:pPr>
            <a:r>
              <a:rPr lang="en-US" sz="5100" b="1" dirty="0">
                <a:solidFill>
                  <a:schemeClr val="bg1"/>
                </a:solidFill>
                <a:latin typeface="Arial" pitchFamily="34" charset="0"/>
              </a:rPr>
              <a:t>Mur ligases binding site analysis and in silico modulation of the fragments targeting </a:t>
            </a:r>
            <a:r>
              <a:rPr lang="en-US" sz="5100" b="1" dirty="0" err="1">
                <a:solidFill>
                  <a:schemeClr val="bg1"/>
                </a:solidFill>
                <a:latin typeface="Arial" pitchFamily="34" charset="0"/>
              </a:rPr>
              <a:t>MurD</a:t>
            </a:r>
            <a:r>
              <a:rPr lang="en-US" sz="5100" b="1" dirty="0">
                <a:solidFill>
                  <a:schemeClr val="bg1"/>
                </a:solidFill>
                <a:latin typeface="Arial" pitchFamily="34" charset="0"/>
              </a:rPr>
              <a:t> ligase allosteric binding site</a:t>
            </a:r>
          </a:p>
        </p:txBody>
      </p:sp>
      <p:sp>
        <p:nvSpPr>
          <p:cNvPr id="2051" name="Text Box 7"/>
          <p:cNvSpPr txBox="1">
            <a:spLocks noChangeArrowheads="1"/>
          </p:cNvSpPr>
          <p:nvPr/>
        </p:nvSpPr>
        <p:spPr bwMode="auto">
          <a:xfrm>
            <a:off x="9971317" y="2575636"/>
            <a:ext cx="3751787" cy="55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625" tIns="32314" rIns="64625" bIns="32314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15015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bg1"/>
                </a:solidFill>
                <a:latin typeface="Arial" pitchFamily="34" charset="0"/>
              </a:rPr>
              <a:t>Zige Bu</a:t>
            </a:r>
            <a:endParaRPr lang="en-US" sz="3200" dirty="0">
              <a:latin typeface="Arial" pitchFamily="34" charset="0"/>
            </a:endParaRPr>
          </a:p>
        </p:txBody>
      </p:sp>
      <p:sp>
        <p:nvSpPr>
          <p:cNvPr id="2053" name="TextBox 13"/>
          <p:cNvSpPr txBox="1">
            <a:spLocks noChangeArrowheads="1"/>
          </p:cNvSpPr>
          <p:nvPr/>
        </p:nvSpPr>
        <p:spPr bwMode="auto">
          <a:xfrm>
            <a:off x="231836" y="3602352"/>
            <a:ext cx="8393151" cy="92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625" tIns="32314" rIns="64625" bIns="32314" numCol="1" anchor="t" anchorCtr="0" compatLnSpc="1">
            <a:prstTxWarp prst="textNoShape">
              <a:avLst/>
            </a:prstTxWarp>
            <a:spAutoFit/>
          </a:bodyPr>
          <a:lstStyle/>
          <a:p>
            <a:pPr defTabSz="615015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schemeClr val="bg1"/>
                </a:solidFill>
                <a:latin typeface="Arial" pitchFamily="34" charset="0"/>
              </a:rPr>
              <a:t>UCL SCHOOL OF PHARMACY</a:t>
            </a:r>
          </a:p>
          <a:p>
            <a:pPr defTabSz="615015"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>
                <a:solidFill>
                  <a:schemeClr val="bg1"/>
                </a:solidFill>
                <a:latin typeface="Arial" pitchFamily="34" charset="0"/>
              </a:rPr>
              <a:t>BRUNSWICK SQUARE</a:t>
            </a:r>
            <a:endParaRPr lang="en-US" sz="1100" dirty="0">
              <a:latin typeface="Arial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977AED-6F9B-834F-81A1-F73FEF44E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26" y="5474628"/>
            <a:ext cx="10710123" cy="48942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ACB473-B27C-6A40-BC9C-8EDB9D2BB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955" y="5553386"/>
            <a:ext cx="3946629" cy="26739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2A4D8DE-8D4B-8A42-8972-339D7634A8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731" y="5735916"/>
            <a:ext cx="1107439" cy="11074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42889FE-8ED9-7E4D-AB4C-CB680A8E1A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33" y="7286986"/>
            <a:ext cx="1366235" cy="6249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387B6C2-3A9E-6D41-9355-A00539B7A3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64983" y="5632695"/>
            <a:ext cx="902454" cy="12740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54B3053-758A-A848-BC49-EC83404C7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4529" y="7274747"/>
            <a:ext cx="1586588" cy="66485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5C77889-AACA-814E-87B9-09AF3D14D1C3}"/>
              </a:ext>
            </a:extLst>
          </p:cNvPr>
          <p:cNvSpPr/>
          <p:nvPr/>
        </p:nvSpPr>
        <p:spPr>
          <a:xfrm>
            <a:off x="38452" y="4875514"/>
            <a:ext cx="76025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800" b="1" dirty="0">
                <a:latin typeface="+mj-lt"/>
              </a:rPr>
              <a:t>Introduction</a:t>
            </a:r>
            <a:r>
              <a:rPr lang="zh-CN" altLang="en-US" sz="2800" b="1" dirty="0"/>
              <a:t> &amp; Background information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C03472F-39DB-3A41-A6BC-E8CCF2C34BC9}"/>
              </a:ext>
            </a:extLst>
          </p:cNvPr>
          <p:cNvSpPr/>
          <p:nvPr/>
        </p:nvSpPr>
        <p:spPr>
          <a:xfrm>
            <a:off x="315151" y="8318534"/>
            <a:ext cx="10007781" cy="194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Serious outcomes caused by a</a:t>
            </a:r>
            <a:r>
              <a:rPr lang="zh-CN" altLang="en-US" sz="2400" dirty="0"/>
              <a:t>ntimicrobial resistance bring demands </a:t>
            </a:r>
            <a:r>
              <a:rPr lang="en-US" altLang="zh-CN" sz="2400" dirty="0"/>
              <a:t>for</a:t>
            </a:r>
            <a:r>
              <a:rPr lang="zh-CN" altLang="en-US" sz="2400" dirty="0"/>
              <a:t> new research </a:t>
            </a:r>
            <a:r>
              <a:rPr lang="en-US" altLang="zh-CN" sz="2400" dirty="0"/>
              <a:t>data and </a:t>
            </a:r>
            <a:r>
              <a:rPr lang="zh-CN" altLang="en-US" sz="2400" dirty="0"/>
              <a:t>novel effective medicine</a:t>
            </a:r>
            <a:r>
              <a:rPr lang="en-US" altLang="zh-CN" sz="2400" dirty="0"/>
              <a:t> urgently.</a:t>
            </a:r>
            <a:r>
              <a:rPr lang="zh-CN" altLang="en-US" sz="2400" dirty="0"/>
              <a:t> </a:t>
            </a:r>
            <a:endParaRPr lang="en-US" altLang="zh-CN" sz="2000" dirty="0"/>
          </a:p>
          <a:p>
            <a:pPr marL="342900" indent="-342900">
              <a:lnSpc>
                <a:spcPts val="37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MurC</a:t>
            </a:r>
            <a:r>
              <a:rPr lang="en-US" altLang="zh-CN" sz="2400" dirty="0"/>
              <a:t>/D/E/F ligases are promising targets due to its necessity for the</a:t>
            </a:r>
          </a:p>
          <a:p>
            <a:pPr>
              <a:lnSpc>
                <a:spcPts val="3700"/>
              </a:lnSpc>
            </a:pPr>
            <a:r>
              <a:rPr lang="en-US" altLang="zh-CN" sz="2400" dirty="0"/>
              <a:t> </a:t>
            </a:r>
            <a:r>
              <a:rPr lang="zh-CN" altLang="en-US" sz="2400" dirty="0"/>
              <a:t>   </a:t>
            </a:r>
            <a:r>
              <a:rPr lang="en-US" altLang="zh-CN" sz="2400" dirty="0"/>
              <a:t>bacterial cell integrity and similarity in structure and functions. </a:t>
            </a:r>
            <a:r>
              <a:rPr lang="en-US" altLang="zh-CN" sz="2000" dirty="0"/>
              <a:t>[3]</a:t>
            </a:r>
            <a:endParaRPr lang="zh-CN" altLang="en-US" sz="20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F15E9C6-C7F4-4249-9AE3-F27C170D00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99" y="10413925"/>
            <a:ext cx="2675197" cy="191979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B19A0D-E781-1A4C-82F4-BBDF62192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6665" y="10471675"/>
            <a:ext cx="641848" cy="641848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630216DB-EE5F-2740-8708-49CC530FF7B2}"/>
              </a:ext>
            </a:extLst>
          </p:cNvPr>
          <p:cNvSpPr/>
          <p:nvPr/>
        </p:nvSpPr>
        <p:spPr>
          <a:xfrm>
            <a:off x="208693" y="12300628"/>
            <a:ext cx="24858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ATP binding site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A7D2896E-4599-1E41-BE44-F7C5448052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18323" y="10508726"/>
            <a:ext cx="641848" cy="641848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702ABFF-CCD1-E440-81EC-20C784098DCE}"/>
              </a:ext>
            </a:extLst>
          </p:cNvPr>
          <p:cNvSpPr/>
          <p:nvPr/>
        </p:nvSpPr>
        <p:spPr>
          <a:xfrm>
            <a:off x="3023671" y="11162691"/>
            <a:ext cx="3787161" cy="1467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en-GB" altLang="zh-CN" sz="2400" dirty="0"/>
              <a:t>- High alignment  </a:t>
            </a:r>
          </a:p>
          <a:p>
            <a:pPr>
              <a:lnSpc>
                <a:spcPts val="37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ATP-dependent </a:t>
            </a:r>
            <a:r>
              <a:rPr lang="en-US" altLang="zh-CN" sz="2400" dirty="0"/>
              <a:t>reaction</a:t>
            </a:r>
            <a:endParaRPr lang="zh-CN" altLang="en-US" sz="2400" dirty="0"/>
          </a:p>
          <a:p>
            <a:pPr>
              <a:lnSpc>
                <a:spcPts val="37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Multiple targets inhibition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F18198CE-3DB9-D04F-90E0-25FB8DD84E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315" y="12794336"/>
            <a:ext cx="2457532" cy="1949351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7F8C1FD-7DF8-0148-8A44-3408880D6702}"/>
              </a:ext>
            </a:extLst>
          </p:cNvPr>
          <p:cNvSpPr/>
          <p:nvPr/>
        </p:nvSpPr>
        <p:spPr>
          <a:xfrm>
            <a:off x="7492599" y="17265595"/>
            <a:ext cx="3238688" cy="1473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600" dirty="0"/>
              <a:t>B</a:t>
            </a:r>
            <a:r>
              <a:rPr lang="zh-CN" altLang="en-US" sz="2600" dirty="0"/>
              <a:t>inding energy</a:t>
            </a:r>
            <a:endParaRPr lang="en-US" altLang="zh-CN" sz="2600" dirty="0"/>
          </a:p>
          <a:p>
            <a:pPr>
              <a:lnSpc>
                <a:spcPts val="3700"/>
              </a:lnSpc>
            </a:pPr>
            <a:r>
              <a:rPr lang="en-US" altLang="zh-CN" sz="2600" dirty="0"/>
              <a:t>Complexity of the</a:t>
            </a:r>
          </a:p>
          <a:p>
            <a:pPr>
              <a:lnSpc>
                <a:spcPts val="3700"/>
              </a:lnSpc>
            </a:pPr>
            <a:r>
              <a:rPr lang="en-US" altLang="zh-CN" sz="2600" dirty="0"/>
              <a:t>synthesis process</a:t>
            </a:r>
            <a:endParaRPr lang="zh-CN" altLang="en-US" sz="26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DEC916F-440B-864B-BEDA-94CADAAF2045}"/>
              </a:ext>
            </a:extLst>
          </p:cNvPr>
          <p:cNvSpPr/>
          <p:nvPr/>
        </p:nvSpPr>
        <p:spPr>
          <a:xfrm>
            <a:off x="66099" y="19029083"/>
            <a:ext cx="4815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latin typeface="+mj-lt"/>
              </a:rPr>
              <a:t>Materials and Methods</a:t>
            </a:r>
            <a:endParaRPr lang="zh-CN" altLang="en-US" sz="3200" b="1" dirty="0"/>
          </a:p>
        </p:txBody>
      </p:sp>
      <p:sp>
        <p:nvSpPr>
          <p:cNvPr id="33" name="五边形 32">
            <a:extLst>
              <a:ext uri="{FF2B5EF4-FFF2-40B4-BE49-F238E27FC236}">
                <a16:creationId xmlns:a16="http://schemas.microsoft.com/office/drawing/2014/main" id="{567178CA-B092-3F46-A177-4E59366612A0}"/>
              </a:ext>
            </a:extLst>
          </p:cNvPr>
          <p:cNvSpPr/>
          <p:nvPr/>
        </p:nvSpPr>
        <p:spPr>
          <a:xfrm rot="5400000">
            <a:off x="1569873" y="19473688"/>
            <a:ext cx="1530804" cy="2398444"/>
          </a:xfrm>
          <a:prstGeom prst="homePlate">
            <a:avLst>
              <a:gd name="adj" fmla="val 29693"/>
            </a:avLst>
          </a:prstGeom>
          <a:solidFill>
            <a:srgbClr val="D9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燕尾形 34">
            <a:extLst>
              <a:ext uri="{FF2B5EF4-FFF2-40B4-BE49-F238E27FC236}">
                <a16:creationId xmlns:a16="http://schemas.microsoft.com/office/drawing/2014/main" id="{541BA6BA-33DF-194B-9314-56120CF7BE7E}"/>
              </a:ext>
            </a:extLst>
          </p:cNvPr>
          <p:cNvSpPr/>
          <p:nvPr/>
        </p:nvSpPr>
        <p:spPr>
          <a:xfrm rot="5400000">
            <a:off x="1419519" y="20926443"/>
            <a:ext cx="1807717" cy="2433849"/>
          </a:xfrm>
          <a:prstGeom prst="chevron">
            <a:avLst>
              <a:gd name="adj" fmla="val 24216"/>
            </a:avLst>
          </a:prstGeom>
          <a:solidFill>
            <a:srgbClr val="D6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2" name="燕尾形 41">
            <a:extLst>
              <a:ext uri="{FF2B5EF4-FFF2-40B4-BE49-F238E27FC236}">
                <a16:creationId xmlns:a16="http://schemas.microsoft.com/office/drawing/2014/main" id="{FCE0EAFE-2771-904D-95EE-B7C78726874F}"/>
              </a:ext>
            </a:extLst>
          </p:cNvPr>
          <p:cNvSpPr/>
          <p:nvPr/>
        </p:nvSpPr>
        <p:spPr>
          <a:xfrm rot="5400000">
            <a:off x="1441004" y="22514089"/>
            <a:ext cx="1776781" cy="2433849"/>
          </a:xfrm>
          <a:prstGeom prst="chevron">
            <a:avLst>
              <a:gd name="adj" fmla="val 25229"/>
            </a:avLst>
          </a:prstGeom>
          <a:solidFill>
            <a:srgbClr val="BDE3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燕尾形 42">
            <a:extLst>
              <a:ext uri="{FF2B5EF4-FFF2-40B4-BE49-F238E27FC236}">
                <a16:creationId xmlns:a16="http://schemas.microsoft.com/office/drawing/2014/main" id="{6F710052-2C99-4B42-8E8E-B8746D726AA1}"/>
              </a:ext>
            </a:extLst>
          </p:cNvPr>
          <p:cNvSpPr/>
          <p:nvPr/>
        </p:nvSpPr>
        <p:spPr>
          <a:xfrm rot="5400000">
            <a:off x="1417910" y="24077232"/>
            <a:ext cx="1761313" cy="2433849"/>
          </a:xfrm>
          <a:prstGeom prst="chevron">
            <a:avLst>
              <a:gd name="adj" fmla="val 28082"/>
            </a:avLst>
          </a:prstGeom>
          <a:solidFill>
            <a:srgbClr val="BD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4" name="燕尾形 43">
            <a:extLst>
              <a:ext uri="{FF2B5EF4-FFF2-40B4-BE49-F238E27FC236}">
                <a16:creationId xmlns:a16="http://schemas.microsoft.com/office/drawing/2014/main" id="{1C150AAD-4454-C042-88ED-4AFD2FCD291D}"/>
              </a:ext>
            </a:extLst>
          </p:cNvPr>
          <p:cNvSpPr/>
          <p:nvPr/>
        </p:nvSpPr>
        <p:spPr>
          <a:xfrm rot="5400000">
            <a:off x="1232691" y="25786331"/>
            <a:ext cx="2099161" cy="2433849"/>
          </a:xfrm>
          <a:prstGeom prst="chevron">
            <a:avLst>
              <a:gd name="adj" fmla="val 23279"/>
            </a:avLst>
          </a:prstGeom>
          <a:solidFill>
            <a:srgbClr val="84B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D3D663E-8FA5-6945-BB5E-31E91A946624}"/>
              </a:ext>
            </a:extLst>
          </p:cNvPr>
          <p:cNvSpPr/>
          <p:nvPr/>
        </p:nvSpPr>
        <p:spPr>
          <a:xfrm>
            <a:off x="4046691" y="19771535"/>
            <a:ext cx="6932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ChemDraw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Babel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[6]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Geometries optimization / Energy minimization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Hydrogenation / Protonation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44BAD4D6-0FF3-B242-AA52-11B7B69DBD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67" y="20418136"/>
            <a:ext cx="726424" cy="63686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B2993BA4-D16C-FF40-9889-6AC7C378AA3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592" y="21861014"/>
            <a:ext cx="820915" cy="74240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FE6B41D-D68E-6841-A915-813960A09C1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179" y="23342557"/>
            <a:ext cx="817856" cy="74240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F88FBA5-1CEE-6C4F-B0F7-0D23E49D882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121727" y="24972296"/>
            <a:ext cx="780254" cy="62131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1025C1E-CBA1-B64F-AE5E-58E568BC91E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364" y="26644768"/>
            <a:ext cx="917815" cy="38098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8FBCEE1E-15E0-6244-BADF-D901311CCFC2}"/>
              </a:ext>
            </a:extLst>
          </p:cNvPr>
          <p:cNvSpPr/>
          <p:nvPr/>
        </p:nvSpPr>
        <p:spPr>
          <a:xfrm>
            <a:off x="1377250" y="19915740"/>
            <a:ext cx="192737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500" dirty="0"/>
              <a:t>Prepare</a:t>
            </a:r>
          </a:p>
          <a:p>
            <a:pPr algn="ctr"/>
            <a:r>
              <a:rPr lang="en-US" altLang="zh-CN" sz="2500" dirty="0"/>
              <a:t>c</a:t>
            </a:r>
            <a:r>
              <a:rPr lang="zh-CN" altLang="en-US" sz="2500" dirty="0"/>
              <a:t>ompounds</a:t>
            </a:r>
          </a:p>
          <a:p>
            <a:pPr algn="ctr"/>
            <a:r>
              <a:rPr lang="en-GB" altLang="zh-CN" sz="2500" dirty="0"/>
              <a:t>s</a:t>
            </a:r>
            <a:r>
              <a:rPr lang="zh-CN" altLang="en-US" sz="2500" dirty="0"/>
              <a:t>tructures</a:t>
            </a:r>
            <a:endParaRPr lang="en-US" altLang="zh-CN" sz="2500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D866413-F896-6C4D-B1BF-87D2A2974FA0}"/>
              </a:ext>
            </a:extLst>
          </p:cNvPr>
          <p:cNvSpPr/>
          <p:nvPr/>
        </p:nvSpPr>
        <p:spPr>
          <a:xfrm>
            <a:off x="951175" y="21660625"/>
            <a:ext cx="2767049" cy="950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500" dirty="0"/>
              <a:t>Pr</a:t>
            </a:r>
            <a:r>
              <a:rPr lang="en-US" altLang="zh-CN" sz="2500" dirty="0" err="1"/>
              <a:t>epare</a:t>
            </a:r>
            <a:r>
              <a:rPr lang="zh-CN" altLang="en-US" sz="2500" dirty="0"/>
              <a:t> target </a:t>
            </a:r>
            <a:endParaRPr lang="en-US" altLang="zh-CN" sz="2500" dirty="0"/>
          </a:p>
          <a:p>
            <a:pPr algn="ctr">
              <a:lnSpc>
                <a:spcPts val="3500"/>
              </a:lnSpc>
            </a:pPr>
            <a:r>
              <a:rPr lang="zh-CN" altLang="en-US" sz="2500" dirty="0"/>
              <a:t>protein structure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83ECFC2-AF6B-5F42-853F-D2308B8A985C}"/>
              </a:ext>
            </a:extLst>
          </p:cNvPr>
          <p:cNvSpPr/>
          <p:nvPr/>
        </p:nvSpPr>
        <p:spPr>
          <a:xfrm>
            <a:off x="1449695" y="23363186"/>
            <a:ext cx="1874231" cy="904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dirty="0"/>
              <a:t>Set control </a:t>
            </a:r>
            <a:endParaRPr lang="en-US" altLang="zh-CN" sz="2600" dirty="0"/>
          </a:p>
          <a:p>
            <a:pPr>
              <a:lnSpc>
                <a:spcPts val="3500"/>
              </a:lnSpc>
            </a:pPr>
            <a:r>
              <a:rPr lang="zh-CN" altLang="en-US" sz="2600" dirty="0"/>
              <a:t>experiment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CE6097D7-3933-CC42-A2CF-21113D3B0EC1}"/>
              </a:ext>
            </a:extLst>
          </p:cNvPr>
          <p:cNvSpPr/>
          <p:nvPr/>
        </p:nvSpPr>
        <p:spPr>
          <a:xfrm>
            <a:off x="1425188" y="24933639"/>
            <a:ext cx="1772005" cy="953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600" dirty="0"/>
              <a:t>Molecular </a:t>
            </a:r>
            <a:r>
              <a:rPr lang="en-US" altLang="zh-CN" sz="2600" dirty="0"/>
              <a:t>d</a:t>
            </a:r>
            <a:r>
              <a:rPr lang="zh-CN" altLang="en-US" sz="2600" dirty="0"/>
              <a:t>ocking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7D10C7A-8976-C541-AE35-20E788FB1AE3}"/>
              </a:ext>
            </a:extLst>
          </p:cNvPr>
          <p:cNvSpPr/>
          <p:nvPr/>
        </p:nvSpPr>
        <p:spPr>
          <a:xfrm>
            <a:off x="901862" y="26438713"/>
            <a:ext cx="2767049" cy="950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altLang="zh-CN" sz="2500" dirty="0"/>
              <a:t>R</a:t>
            </a:r>
            <a:r>
              <a:rPr lang="zh-CN" altLang="en-US" sz="2500" dirty="0"/>
              <a:t>esults</a:t>
            </a:r>
            <a:r>
              <a:rPr lang="en-US" altLang="zh-CN" sz="2500" dirty="0"/>
              <a:t> </a:t>
            </a:r>
            <a:r>
              <a:rPr lang="zh-CN" altLang="en-US" sz="2500" dirty="0"/>
              <a:t>analysis</a:t>
            </a:r>
            <a:endParaRPr lang="en-US" altLang="zh-CN" sz="2500" dirty="0"/>
          </a:p>
          <a:p>
            <a:pPr algn="ctr">
              <a:lnSpc>
                <a:spcPts val="3500"/>
              </a:lnSpc>
            </a:pPr>
            <a:r>
              <a:rPr lang="en-US" altLang="zh-CN" sz="2500" dirty="0"/>
              <a:t>and s</a:t>
            </a:r>
            <a:r>
              <a:rPr lang="zh-CN" altLang="en-US" sz="2500" dirty="0"/>
              <a:t>creening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B969E95-E9B5-C94D-9CD8-79BC11DA6BAF}"/>
              </a:ext>
            </a:extLst>
          </p:cNvPr>
          <p:cNvSpPr/>
          <p:nvPr/>
        </p:nvSpPr>
        <p:spPr>
          <a:xfrm>
            <a:off x="3955320" y="21223275"/>
            <a:ext cx="67516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atabase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Autodock MGTool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[7]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Target: MurD 3LK7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Remove H2O molecules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missing H atoms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Repair missing bonds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0670CED-83DB-BF4D-9184-EACEA4B49225}"/>
              </a:ext>
            </a:extLst>
          </p:cNvPr>
          <p:cNvSpPr/>
          <p:nvPr/>
        </p:nvSpPr>
        <p:spPr>
          <a:xfrm>
            <a:off x="3776858" y="22662786"/>
            <a:ext cx="6949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Compound0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fragment 373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C57C0DE-B5AB-DF4C-88BE-3D64C85ACFCC}"/>
              </a:ext>
            </a:extLst>
          </p:cNvPr>
          <p:cNvSpPr/>
          <p:nvPr/>
        </p:nvSpPr>
        <p:spPr>
          <a:xfrm>
            <a:off x="3955320" y="24391737"/>
            <a:ext cx="71762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Autodock Vina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[7]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ligand and enzyme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 Gird Box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 the Autodock vina configuration programme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9437DD14-AE54-EA43-9E60-39FFB695658C}"/>
              </a:ext>
            </a:extLst>
          </p:cNvPr>
          <p:cNvSpPr/>
          <p:nvPr/>
        </p:nvSpPr>
        <p:spPr>
          <a:xfrm>
            <a:off x="4226133" y="26126732"/>
            <a:ext cx="65356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PyMol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[8]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 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Ligplot Plus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[9]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2D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observation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/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 RMSD value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Observe 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igand-residue interactions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4823792F-147B-3B44-AD9A-15DFF63C39B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89215" y="19648085"/>
            <a:ext cx="557691" cy="64063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B654CA9-AF9E-CB41-840D-118C1209A88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7476" r="17589"/>
          <a:stretch/>
        </p:blipFill>
        <p:spPr>
          <a:xfrm>
            <a:off x="7176717" y="19639854"/>
            <a:ext cx="490324" cy="65434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48DBA8CE-5D36-0F40-82DF-B0FAC9BB5D8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674771" y="21089088"/>
            <a:ext cx="1118790" cy="54723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23FCA505-59DF-3B4B-A2BB-3D1D2288A76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93316" y="21065252"/>
            <a:ext cx="584860" cy="58486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F161B57A-3BFA-0642-8506-7A9239833CA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50645" y="23135847"/>
            <a:ext cx="1774367" cy="855910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6DC92E7B-7C6F-C449-8AAA-B39B3F5D149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29188" y="23124515"/>
            <a:ext cx="1635181" cy="867242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48C43BC0-1D30-6F4E-9DE5-EF204DA10A9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03741" y="24271462"/>
            <a:ext cx="599938" cy="59993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4CAE4372-B4A4-174B-8CBB-8F853377707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88445" y="25895884"/>
            <a:ext cx="592990" cy="592990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9DEA5441-C7F5-5B42-B910-618F595E94EB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t="13034"/>
          <a:stretch/>
        </p:blipFill>
        <p:spPr>
          <a:xfrm>
            <a:off x="6056991" y="25922523"/>
            <a:ext cx="1851700" cy="502164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97931146-2F63-0F45-B472-ACBA37F3098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731776" y="8742381"/>
            <a:ext cx="4274207" cy="181248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DC6BF7F5-C9D9-DE44-B6CF-59C8CA83F66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819562" y="10554861"/>
            <a:ext cx="4274207" cy="190023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357663E1-3979-B243-B15F-A0B8ABBE4B8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819713" y="12400392"/>
            <a:ext cx="4274207" cy="2150716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F13FC265-D53C-F647-AB99-0F777F1B17E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714189" y="14547587"/>
            <a:ext cx="4484951" cy="2107068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FFC184A9-5D20-2F45-8A51-8C49D3558AB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093769" y="8741170"/>
            <a:ext cx="6321884" cy="1939084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BAF41724-A0D4-8D44-88ED-0E026C091852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090226" y="10681590"/>
            <a:ext cx="6324106" cy="2044799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EDD35D09-3240-CF43-9C5D-ED8822FD5E6C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071732" y="12745995"/>
            <a:ext cx="6321884" cy="198982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C59EFCE5-FC15-B341-B2A0-2602AC6043D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5086135" y="14710617"/>
            <a:ext cx="6272457" cy="1981527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D0AB6790-4CA2-9047-AC85-A6476D500137}"/>
              </a:ext>
            </a:extLst>
          </p:cNvPr>
          <p:cNvSpPr/>
          <p:nvPr/>
        </p:nvSpPr>
        <p:spPr>
          <a:xfrm>
            <a:off x="10855407" y="16674261"/>
            <a:ext cx="26887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latin typeface="+mj-lt"/>
              </a:rPr>
              <a:t>Conclusions</a:t>
            </a:r>
            <a:endParaRPr lang="zh-CN" altLang="en-US" sz="3200" b="1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A336939D-5EC8-7649-9EE7-CB613B5AF276}"/>
              </a:ext>
            </a:extLst>
          </p:cNvPr>
          <p:cNvSpPr/>
          <p:nvPr/>
        </p:nvSpPr>
        <p:spPr>
          <a:xfrm>
            <a:off x="10819561" y="4874075"/>
            <a:ext cx="5122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2D Structures of ligands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280D254-08C2-1948-9137-1BB022527BC4}"/>
              </a:ext>
            </a:extLst>
          </p:cNvPr>
          <p:cNvSpPr/>
          <p:nvPr/>
        </p:nvSpPr>
        <p:spPr>
          <a:xfrm>
            <a:off x="6972219" y="11206974"/>
            <a:ext cx="3710985" cy="1467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/>
              <a:t>- Large </a:t>
            </a:r>
            <a:r>
              <a:rPr lang="zh-CN" altLang="en-US" sz="2400" dirty="0"/>
              <a:t>ATP concentration</a:t>
            </a:r>
            <a:endParaRPr lang="en-US" altLang="zh-CN" sz="2400" dirty="0"/>
          </a:p>
          <a:p>
            <a:pPr>
              <a:lnSpc>
                <a:spcPts val="3700"/>
              </a:lnSpc>
            </a:pPr>
            <a:r>
              <a:rPr lang="en-US" altLang="zh-CN" sz="2400" dirty="0"/>
              <a:t>  (compete with drug)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>
              <a:lnSpc>
                <a:spcPts val="3700"/>
              </a:lnSpc>
            </a:pPr>
            <a:r>
              <a:rPr lang="en-US" altLang="zh-CN" sz="2400" dirty="0"/>
              <a:t>- Must be selective</a:t>
            </a:r>
            <a:endParaRPr lang="zh-CN" altLang="en-US" sz="2400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6FDB0465-9BFC-B741-99BE-C3E8074F5C9F}"/>
              </a:ext>
            </a:extLst>
          </p:cNvPr>
          <p:cNvSpPr/>
          <p:nvPr/>
        </p:nvSpPr>
        <p:spPr>
          <a:xfrm>
            <a:off x="7012623" y="13059753"/>
            <a:ext cx="3398205" cy="194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Poor cell penetrance </a:t>
            </a:r>
          </a:p>
          <a:p>
            <a:pPr>
              <a:lnSpc>
                <a:spcPts val="3700"/>
              </a:lnSpc>
            </a:pPr>
            <a:r>
              <a:rPr lang="en-US" altLang="zh-CN" sz="2400" dirty="0"/>
              <a:t>- C</a:t>
            </a:r>
            <a:r>
              <a:rPr lang="zh-CN" altLang="en-US" sz="2400" dirty="0"/>
              <a:t>onformation change</a:t>
            </a:r>
          </a:p>
          <a:p>
            <a:pPr>
              <a:lnSpc>
                <a:spcPts val="3700"/>
              </a:lnSpc>
            </a:pPr>
            <a:r>
              <a:rPr lang="en-US" altLang="zh-CN" sz="2400" dirty="0"/>
              <a:t>- Many</a:t>
            </a:r>
            <a:r>
              <a:rPr lang="zh-CN" altLang="en-US" sz="2400" dirty="0"/>
              <a:t> competitive </a:t>
            </a:r>
            <a:endParaRPr lang="en-US" altLang="zh-CN" sz="2400" dirty="0"/>
          </a:p>
          <a:p>
            <a:pPr>
              <a:lnSpc>
                <a:spcPts val="3700"/>
              </a:lnSpc>
            </a:pPr>
            <a:r>
              <a:rPr lang="en-US" altLang="zh-CN" sz="2400" dirty="0"/>
              <a:t>  </a:t>
            </a:r>
            <a:r>
              <a:rPr lang="zh-CN" altLang="en-US" sz="2400" dirty="0"/>
              <a:t>substrates / cofactors 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9B7F2D4C-0F6D-F145-AA57-FCBDC4824B5E}"/>
              </a:ext>
            </a:extLst>
          </p:cNvPr>
          <p:cNvSpPr/>
          <p:nvPr/>
        </p:nvSpPr>
        <p:spPr>
          <a:xfrm>
            <a:off x="-16729" y="14704573"/>
            <a:ext cx="31470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Substrate</a:t>
            </a:r>
            <a:r>
              <a:rPr lang="zh-CN" altLang="en-US" sz="2400" dirty="0"/>
              <a:t> binding site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FAE11B35-D187-B146-9155-E6F60741BC54}"/>
              </a:ext>
            </a:extLst>
          </p:cNvPr>
          <p:cNvSpPr/>
          <p:nvPr/>
        </p:nvSpPr>
        <p:spPr>
          <a:xfrm>
            <a:off x="3150484" y="13079478"/>
            <a:ext cx="3398205" cy="1941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/>
              <a:t>- More c</a:t>
            </a:r>
            <a:r>
              <a:rPr lang="zh-CN" altLang="en-US" sz="2400" dirty="0"/>
              <a:t>rystal structure</a:t>
            </a:r>
          </a:p>
          <a:p>
            <a:pPr>
              <a:lnSpc>
                <a:spcPts val="37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Substrate derivatives</a:t>
            </a:r>
          </a:p>
          <a:p>
            <a:pPr>
              <a:lnSpc>
                <a:spcPts val="3700"/>
              </a:lnSpc>
            </a:pPr>
            <a:r>
              <a:rPr lang="en-US" altLang="zh-CN" sz="2400" dirty="0"/>
              <a:t>- </a:t>
            </a:r>
            <a:r>
              <a:rPr lang="zh-CN" altLang="en-US" sz="2400" dirty="0"/>
              <a:t>Well established </a:t>
            </a:r>
            <a:endParaRPr lang="en-US" altLang="zh-CN" sz="2400" dirty="0"/>
          </a:p>
          <a:p>
            <a:pPr>
              <a:lnSpc>
                <a:spcPts val="3700"/>
              </a:lnSpc>
            </a:pPr>
            <a:r>
              <a:rPr lang="en-US" altLang="zh-CN" sz="2400" dirty="0"/>
              <a:t>  </a:t>
            </a:r>
            <a:r>
              <a:rPr lang="zh-CN" altLang="en-US" sz="2400" dirty="0"/>
              <a:t>binding pocket </a:t>
            </a: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CDCE3C57-607E-AD43-86A8-0D54C0839EB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731287" y="17292074"/>
            <a:ext cx="10678240" cy="2652704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CAC4B794-9E0A-7C4F-9227-7737C87F7F0E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-1" t="19794" r="54790" b="1"/>
          <a:stretch/>
        </p:blipFill>
        <p:spPr>
          <a:xfrm>
            <a:off x="10786157" y="17779510"/>
            <a:ext cx="3091639" cy="2154184"/>
          </a:xfrm>
          <a:prstGeom prst="rect">
            <a:avLst/>
          </a:prstGeom>
        </p:spPr>
      </p:pic>
      <p:sp>
        <p:nvSpPr>
          <p:cNvPr id="106" name="矩形 105">
            <a:extLst>
              <a:ext uri="{FF2B5EF4-FFF2-40B4-BE49-F238E27FC236}">
                <a16:creationId xmlns:a16="http://schemas.microsoft.com/office/drawing/2014/main" id="{3492482A-D9B8-B34E-917A-0CE1DFE6291D}"/>
              </a:ext>
            </a:extLst>
          </p:cNvPr>
          <p:cNvSpPr/>
          <p:nvPr/>
        </p:nvSpPr>
        <p:spPr>
          <a:xfrm>
            <a:off x="13536074" y="17372137"/>
            <a:ext cx="7873453" cy="235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600"/>
              </a:lnSpc>
            </a:pPr>
            <a:r>
              <a:rPr lang="zh-CN" altLang="en-US" sz="2500" dirty="0"/>
              <a:t>Compound18,19,20,21 has the best performance.</a:t>
            </a:r>
            <a:endParaRPr lang="en-US" altLang="zh-CN" sz="2500" dirty="0"/>
          </a:p>
          <a:p>
            <a:pPr>
              <a:lnSpc>
                <a:spcPts val="3600"/>
              </a:lnSpc>
            </a:pPr>
            <a:r>
              <a:rPr lang="en-US" altLang="zh-CN" sz="2500" dirty="0"/>
              <a:t>Because they have the features including: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500" dirty="0"/>
              <a:t>Lower binding energy 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500" dirty="0"/>
              <a:t>Binding poses resemble to the original fragment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zh-CN" altLang="en-US" sz="2500" dirty="0"/>
              <a:t>More strong interactions with surrounding residues</a:t>
            </a:r>
            <a:endParaRPr lang="en-US" altLang="zh-CN" sz="2500" dirty="0"/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CF32CFCF-D813-D04C-AB7E-4A70A059C80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003505" y="20716860"/>
            <a:ext cx="4938312" cy="1684426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8" name="图片 107">
            <a:extLst>
              <a:ext uri="{FF2B5EF4-FFF2-40B4-BE49-F238E27FC236}">
                <a16:creationId xmlns:a16="http://schemas.microsoft.com/office/drawing/2014/main" id="{AAB79642-2E60-CF46-874A-5BEE3C793A91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6235645" y="20711337"/>
            <a:ext cx="4870916" cy="1684427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BB6D1005-B92F-3247-BB30-B6A913005C10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1026174" y="22630726"/>
            <a:ext cx="4942845" cy="16844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4FBE5F2E-2314-D64D-961B-B04B3C11A60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6256435" y="22630726"/>
            <a:ext cx="4870916" cy="1684425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0" name="矩形 119">
            <a:extLst>
              <a:ext uri="{FF2B5EF4-FFF2-40B4-BE49-F238E27FC236}">
                <a16:creationId xmlns:a16="http://schemas.microsoft.com/office/drawing/2014/main" id="{8C95E10D-BCAF-D342-A22F-BB0C4FF49B4B}"/>
              </a:ext>
            </a:extLst>
          </p:cNvPr>
          <p:cNvSpPr/>
          <p:nvPr/>
        </p:nvSpPr>
        <p:spPr>
          <a:xfrm>
            <a:off x="15310903" y="8892668"/>
            <a:ext cx="5956644" cy="157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Binding energy: -7.1 KJ/mol ~ -7.3 KJ/mol</a:t>
            </a:r>
            <a:endParaRPr lang="en-US" altLang="zh-CN" sz="2400" dirty="0"/>
          </a:p>
          <a:p>
            <a:pPr>
              <a:lnSpc>
                <a:spcPts val="4000"/>
              </a:lnSpc>
            </a:pPr>
            <a:r>
              <a:rPr lang="en-US" altLang="zh-CN" sz="2400" dirty="0"/>
              <a:t>Interactions (</a:t>
            </a:r>
            <a:r>
              <a:rPr lang="zh-CN" altLang="en-US" sz="2400" dirty="0"/>
              <a:t>H bond</a:t>
            </a:r>
            <a:r>
              <a:rPr lang="en-US" altLang="zh-CN" sz="2400" dirty="0"/>
              <a:t>)</a:t>
            </a:r>
            <a:r>
              <a:rPr lang="zh-CN" altLang="en-US" sz="2400" dirty="0"/>
              <a:t> with:</a:t>
            </a:r>
          </a:p>
          <a:p>
            <a:pPr>
              <a:lnSpc>
                <a:spcPts val="4000"/>
              </a:lnSpc>
            </a:pPr>
            <a:r>
              <a:rPr lang="zh-CN" altLang="en-US" sz="2400" dirty="0"/>
              <a:t>Glu132(A) Thr128(A) Lys311(A) His312(A)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5D9A9D2E-EDFB-8846-8D0D-275056FA9B81}"/>
              </a:ext>
            </a:extLst>
          </p:cNvPr>
          <p:cNvSpPr/>
          <p:nvPr/>
        </p:nvSpPr>
        <p:spPr>
          <a:xfrm>
            <a:off x="15265032" y="10893066"/>
            <a:ext cx="5956644" cy="157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Binding energy: -</a:t>
            </a:r>
            <a:r>
              <a:rPr lang="en-US" altLang="zh-CN" sz="2400" dirty="0"/>
              <a:t>6.</a:t>
            </a:r>
            <a:r>
              <a:rPr lang="zh-CN" altLang="en-US" sz="2400" dirty="0"/>
              <a:t>7 KJ/mol ~ -7.</a:t>
            </a:r>
            <a:r>
              <a:rPr lang="en-US" altLang="zh-CN" sz="2400" dirty="0"/>
              <a:t>1</a:t>
            </a:r>
            <a:r>
              <a:rPr lang="zh-CN" altLang="en-US" sz="2400" dirty="0"/>
              <a:t> KJ/mol</a:t>
            </a:r>
            <a:endParaRPr lang="en-US" altLang="zh-CN" sz="2400" dirty="0"/>
          </a:p>
          <a:p>
            <a:pPr>
              <a:lnSpc>
                <a:spcPts val="4000"/>
              </a:lnSpc>
            </a:pPr>
            <a:r>
              <a:rPr lang="en-US" altLang="zh-CN" sz="2400" dirty="0"/>
              <a:t>Interactions (</a:t>
            </a:r>
            <a:r>
              <a:rPr lang="zh-CN" altLang="en-US" sz="2400" dirty="0"/>
              <a:t>H bond</a:t>
            </a:r>
            <a:r>
              <a:rPr lang="en-US" altLang="zh-CN" sz="2400" dirty="0"/>
              <a:t>)</a:t>
            </a:r>
            <a:r>
              <a:rPr lang="zh-CN" altLang="en-US" sz="2400" dirty="0"/>
              <a:t> with:</a:t>
            </a:r>
          </a:p>
          <a:p>
            <a:pPr>
              <a:lnSpc>
                <a:spcPts val="4000"/>
              </a:lnSpc>
            </a:pPr>
            <a:r>
              <a:rPr lang="zh-CN" altLang="en-US" sz="2400" dirty="0"/>
              <a:t>Glu132(A) Thr128(A) His312(A)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1F03D24E-E023-7C4A-9603-82304460EFE9}"/>
              </a:ext>
            </a:extLst>
          </p:cNvPr>
          <p:cNvSpPr/>
          <p:nvPr/>
        </p:nvSpPr>
        <p:spPr>
          <a:xfrm>
            <a:off x="15265032" y="12861899"/>
            <a:ext cx="5956644" cy="157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Binding energy: -</a:t>
            </a:r>
            <a:r>
              <a:rPr lang="en-US" altLang="zh-CN" sz="2400" dirty="0"/>
              <a:t>6.9</a:t>
            </a:r>
            <a:r>
              <a:rPr lang="zh-CN" altLang="en-US" sz="2400" dirty="0"/>
              <a:t> KJ/mol ~ -7.3 KJ/mol</a:t>
            </a:r>
            <a:endParaRPr lang="en-US" altLang="zh-CN" sz="2400" dirty="0"/>
          </a:p>
          <a:p>
            <a:pPr>
              <a:lnSpc>
                <a:spcPts val="4000"/>
              </a:lnSpc>
            </a:pPr>
            <a:r>
              <a:rPr lang="en-US" altLang="zh-CN" sz="2400" dirty="0"/>
              <a:t>Interactions (</a:t>
            </a:r>
            <a:r>
              <a:rPr lang="zh-CN" altLang="en-US" sz="2400" dirty="0"/>
              <a:t>H bond</a:t>
            </a:r>
            <a:r>
              <a:rPr lang="en-US" altLang="zh-CN" sz="2400" dirty="0"/>
              <a:t>)</a:t>
            </a:r>
            <a:r>
              <a:rPr lang="zh-CN" altLang="en-US" sz="2400" dirty="0"/>
              <a:t> with:</a:t>
            </a:r>
          </a:p>
          <a:p>
            <a:pPr>
              <a:lnSpc>
                <a:spcPts val="4000"/>
              </a:lnSpc>
            </a:pPr>
            <a:r>
              <a:rPr lang="zh-CN" altLang="en-US" sz="2400" dirty="0"/>
              <a:t>Glu132(A) </a:t>
            </a:r>
            <a:r>
              <a:rPr lang="en-US" altLang="zh-CN" sz="2400" dirty="0"/>
              <a:t>Gly148</a:t>
            </a:r>
            <a:r>
              <a:rPr lang="zh-CN" altLang="en-US" sz="2400" dirty="0"/>
              <a:t>(A) Lys311(A) His312(A)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40E5EB4-218D-9D45-9FC0-856358A0E42B}"/>
              </a:ext>
            </a:extLst>
          </p:cNvPr>
          <p:cNvSpPr/>
          <p:nvPr/>
        </p:nvSpPr>
        <p:spPr>
          <a:xfrm>
            <a:off x="15310903" y="14897895"/>
            <a:ext cx="5956644" cy="157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Binding energy: -7.</a:t>
            </a:r>
            <a:r>
              <a:rPr lang="en-US" altLang="zh-CN" sz="2400" dirty="0"/>
              <a:t>2</a:t>
            </a:r>
            <a:r>
              <a:rPr lang="zh-CN" altLang="en-US" sz="2400" dirty="0"/>
              <a:t> KJ/mol ~ -7.</a:t>
            </a:r>
            <a:r>
              <a:rPr lang="en-US" altLang="zh-CN" sz="2400" dirty="0"/>
              <a:t>4</a:t>
            </a:r>
            <a:r>
              <a:rPr lang="zh-CN" altLang="en-US" sz="2400" dirty="0"/>
              <a:t> KJ/mol</a:t>
            </a:r>
            <a:endParaRPr lang="en-US" altLang="zh-CN" sz="2400" dirty="0"/>
          </a:p>
          <a:p>
            <a:pPr>
              <a:lnSpc>
                <a:spcPts val="4000"/>
              </a:lnSpc>
            </a:pPr>
            <a:r>
              <a:rPr lang="en-US" altLang="zh-CN" sz="2400" dirty="0"/>
              <a:t>Interactions (</a:t>
            </a:r>
            <a:r>
              <a:rPr lang="zh-CN" altLang="en-US" sz="2400" dirty="0"/>
              <a:t>H bond</a:t>
            </a:r>
            <a:r>
              <a:rPr lang="en-US" altLang="zh-CN" sz="2400" dirty="0"/>
              <a:t>)</a:t>
            </a:r>
            <a:r>
              <a:rPr lang="zh-CN" altLang="en-US" sz="2400" dirty="0"/>
              <a:t> with:</a:t>
            </a:r>
          </a:p>
          <a:p>
            <a:pPr>
              <a:lnSpc>
                <a:spcPts val="4000"/>
              </a:lnSpc>
            </a:pPr>
            <a:r>
              <a:rPr lang="zh-CN" altLang="en-US" sz="2400" dirty="0"/>
              <a:t>Glu132(A) Thr128(A) Lys311(A) His312(A)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EF4FA856-DDCE-B64C-95B6-2688E5EF3974}"/>
              </a:ext>
            </a:extLst>
          </p:cNvPr>
          <p:cNvSpPr/>
          <p:nvPr/>
        </p:nvSpPr>
        <p:spPr>
          <a:xfrm>
            <a:off x="100017" y="15304423"/>
            <a:ext cx="42461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latin typeface="+mj-lt"/>
              </a:rPr>
              <a:t>Aims for the project</a:t>
            </a:r>
            <a:endParaRPr lang="zh-CN" altLang="en-US" sz="3200" b="1" dirty="0"/>
          </a:p>
        </p:txBody>
      </p:sp>
      <p:cxnSp>
        <p:nvCxnSpPr>
          <p:cNvPr id="128" name="直线连接符 127">
            <a:extLst>
              <a:ext uri="{FF2B5EF4-FFF2-40B4-BE49-F238E27FC236}">
                <a16:creationId xmlns:a16="http://schemas.microsoft.com/office/drawing/2014/main" id="{07A4467A-CAC5-174C-967A-610C1B814353}"/>
              </a:ext>
            </a:extLst>
          </p:cNvPr>
          <p:cNvCxnSpPr>
            <a:cxnSpLocks/>
          </p:cNvCxnSpPr>
          <p:nvPr/>
        </p:nvCxnSpPr>
        <p:spPr>
          <a:xfrm>
            <a:off x="3392605" y="20931379"/>
            <a:ext cx="7290599" cy="0"/>
          </a:xfrm>
          <a:prstGeom prst="line">
            <a:avLst/>
          </a:prstGeom>
          <a:ln w="63500">
            <a:solidFill>
              <a:srgbClr val="DAF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CFC90D0D-C8C1-CE44-BEEE-75DD9E613EC9}"/>
              </a:ext>
            </a:extLst>
          </p:cNvPr>
          <p:cNvCxnSpPr>
            <a:cxnSpLocks/>
          </p:cNvCxnSpPr>
          <p:nvPr/>
        </p:nvCxnSpPr>
        <p:spPr>
          <a:xfrm flipV="1">
            <a:off x="3485192" y="24142979"/>
            <a:ext cx="7258557" cy="7734"/>
          </a:xfrm>
          <a:prstGeom prst="line">
            <a:avLst/>
          </a:prstGeom>
          <a:ln w="63500">
            <a:solidFill>
              <a:srgbClr val="B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E080FBA6-7B5C-6248-81BB-A9EF5773D4A4}"/>
              </a:ext>
            </a:extLst>
          </p:cNvPr>
          <p:cNvCxnSpPr>
            <a:cxnSpLocks/>
          </p:cNvCxnSpPr>
          <p:nvPr/>
        </p:nvCxnSpPr>
        <p:spPr>
          <a:xfrm flipV="1">
            <a:off x="3457977" y="25654512"/>
            <a:ext cx="7258557" cy="7734"/>
          </a:xfrm>
          <a:prstGeom prst="line">
            <a:avLst/>
          </a:prstGeom>
          <a:ln w="63500">
            <a:solidFill>
              <a:srgbClr val="BDE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图片 153">
            <a:extLst>
              <a:ext uri="{FF2B5EF4-FFF2-40B4-BE49-F238E27FC236}">
                <a16:creationId xmlns:a16="http://schemas.microsoft.com/office/drawing/2014/main" id="{DADB085E-C3CD-CA4E-8C08-6535AAE6A6E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 rot="5400000">
            <a:off x="11158465" y="21003863"/>
            <a:ext cx="1224174" cy="1079206"/>
          </a:xfrm>
          <a:prstGeom prst="rect">
            <a:avLst/>
          </a:prstGeom>
        </p:spPr>
      </p:pic>
      <p:pic>
        <p:nvPicPr>
          <p:cNvPr id="155" name="图片 154">
            <a:extLst>
              <a:ext uri="{FF2B5EF4-FFF2-40B4-BE49-F238E27FC236}">
                <a16:creationId xmlns:a16="http://schemas.microsoft.com/office/drawing/2014/main" id="{7139D45E-5E1A-0C4C-84C1-A167B96133D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227993" y="22872603"/>
            <a:ext cx="1240366" cy="1240366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1B2C52F7-F633-6D4E-922F-2230A89F9855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6546389" y="22853659"/>
            <a:ext cx="865786" cy="1226530"/>
          </a:xfrm>
          <a:prstGeom prst="rect">
            <a:avLst/>
          </a:prstGeom>
        </p:spPr>
      </p:pic>
      <p:pic>
        <p:nvPicPr>
          <p:cNvPr id="157" name="图片 156">
            <a:extLst>
              <a:ext uri="{FF2B5EF4-FFF2-40B4-BE49-F238E27FC236}">
                <a16:creationId xmlns:a16="http://schemas.microsoft.com/office/drawing/2014/main" id="{830C9479-51DB-424A-ABAF-1869FEA110C4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6484200" y="20957669"/>
            <a:ext cx="873783" cy="1235348"/>
          </a:xfrm>
          <a:prstGeom prst="rect">
            <a:avLst/>
          </a:prstGeom>
        </p:spPr>
      </p:pic>
      <p:sp>
        <p:nvSpPr>
          <p:cNvPr id="160" name="矩形 159">
            <a:extLst>
              <a:ext uri="{FF2B5EF4-FFF2-40B4-BE49-F238E27FC236}">
                <a16:creationId xmlns:a16="http://schemas.microsoft.com/office/drawing/2014/main" id="{977A965C-0216-C944-B7E7-6A9C02DBF367}"/>
              </a:ext>
            </a:extLst>
          </p:cNvPr>
          <p:cNvSpPr/>
          <p:nvPr/>
        </p:nvSpPr>
        <p:spPr>
          <a:xfrm>
            <a:off x="10819562" y="24519235"/>
            <a:ext cx="3964748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100" b="1" dirty="0">
                <a:latin typeface="+mj-lt"/>
              </a:rPr>
              <a:t>Acknowledgement</a:t>
            </a:r>
            <a:endParaRPr lang="zh-CN" altLang="en-US" sz="3100" b="1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584893F6-5D2F-294A-885B-5158A0CED9B9}"/>
              </a:ext>
            </a:extLst>
          </p:cNvPr>
          <p:cNvSpPr/>
          <p:nvPr/>
        </p:nvSpPr>
        <p:spPr>
          <a:xfrm>
            <a:off x="1038393" y="27412895"/>
            <a:ext cx="2516819" cy="70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98CF507F-F605-704D-B07E-46CFA366593D}"/>
              </a:ext>
            </a:extLst>
          </p:cNvPr>
          <p:cNvSpPr/>
          <p:nvPr/>
        </p:nvSpPr>
        <p:spPr>
          <a:xfrm>
            <a:off x="55257" y="27462015"/>
            <a:ext cx="211441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200" dirty="0"/>
              <a:t>Reference List: [1] 2022. [online] Available at: &lt;https://amr.biomerieux.com/&gt; [Accessed 5 January 2022]. [2] de Kraker, M., Stewardson, A. and Harbarth, S., 2022. Will 10 Million People Die a Year due to Antimicrobial Resistance by 2050?. </a:t>
            </a:r>
            <a:r>
              <a:rPr lang="en-US" altLang="zh-CN" sz="2200" dirty="0"/>
              <a:t> </a:t>
            </a:r>
            <a:r>
              <a:rPr lang="zh-CN" altLang="en-US" sz="2200" dirty="0"/>
              <a:t>[3]</a:t>
            </a:r>
            <a:r>
              <a:rPr lang="en-US" altLang="zh-CN" sz="2200" dirty="0"/>
              <a:t> </a:t>
            </a:r>
            <a:r>
              <a:rPr lang="en-US" altLang="zh-CN" sz="2200" dirty="0" err="1"/>
              <a:t>Kouidmi</a:t>
            </a:r>
            <a:r>
              <a:rPr lang="en-US" altLang="zh-CN" sz="2200" dirty="0"/>
              <a:t>, I., Levesque, R. and Paradis-</a:t>
            </a:r>
            <a:r>
              <a:rPr lang="en-US" altLang="zh-CN" sz="2200" dirty="0" err="1"/>
              <a:t>Bleau</a:t>
            </a:r>
            <a:r>
              <a:rPr lang="en-US" altLang="zh-CN" sz="2200" dirty="0"/>
              <a:t>, C., 2014. The biology of Mur ligases as an antibacterial target. Molecular Microbiology, 94(2), pp.242-253.</a:t>
            </a:r>
            <a:r>
              <a:rPr lang="zh-CN" altLang="en-US" sz="2200" dirty="0"/>
              <a:t>  [4] </a:t>
            </a:r>
            <a:r>
              <a:rPr lang="en-GB" altLang="zh-CN" sz="2200" dirty="0"/>
              <a:t>GitHub. 2022. </a:t>
            </a:r>
            <a:r>
              <a:rPr lang="en-GB" altLang="zh-CN" sz="2200" dirty="0" err="1"/>
              <a:t>MurD</a:t>
            </a:r>
            <a:r>
              <a:rPr lang="en-GB" altLang="zh-CN" sz="2200" dirty="0"/>
              <a:t> Round 1 · </a:t>
            </a:r>
            <a:r>
              <a:rPr lang="en-GB" altLang="zh-CN" sz="2200" dirty="0" err="1"/>
              <a:t>opensourceantibiotics</a:t>
            </a:r>
            <a:r>
              <a:rPr lang="en-GB" altLang="zh-CN" sz="2200" dirty="0"/>
              <a:t>/</a:t>
            </a:r>
            <a:r>
              <a:rPr lang="en-GB" altLang="zh-CN" sz="2200" dirty="0" err="1"/>
              <a:t>murligase</a:t>
            </a:r>
            <a:r>
              <a:rPr lang="en-GB" altLang="zh-CN" sz="2200" dirty="0"/>
              <a:t> Wiki. [online] Available at: &lt;https://</a:t>
            </a:r>
            <a:r>
              <a:rPr lang="en-GB" altLang="zh-CN" sz="2200" dirty="0" err="1"/>
              <a:t>github.com</a:t>
            </a:r>
            <a:r>
              <a:rPr lang="en-GB" altLang="zh-CN" sz="2200" dirty="0"/>
              <a:t>/</a:t>
            </a:r>
            <a:r>
              <a:rPr lang="en-GB" altLang="zh-CN" sz="2200" dirty="0" err="1"/>
              <a:t>opensourceantibiotics</a:t>
            </a:r>
            <a:r>
              <a:rPr lang="en-GB" altLang="zh-CN" sz="2200" dirty="0"/>
              <a:t>/</a:t>
            </a:r>
            <a:r>
              <a:rPr lang="en-GB" altLang="zh-CN" sz="2200" dirty="0" err="1"/>
              <a:t>murligase</a:t>
            </a:r>
            <a:r>
              <a:rPr lang="en-GB" altLang="zh-CN" sz="2200" dirty="0"/>
              <a:t>/wiki/MurD-Round-1&gt; [Accessed 20 January 2022].</a:t>
            </a:r>
            <a:r>
              <a:rPr lang="en-US" altLang="zh-CN" sz="2200" dirty="0"/>
              <a:t> </a:t>
            </a:r>
            <a:r>
              <a:rPr lang="zh-CN" altLang="en-US" sz="2200" dirty="0"/>
              <a:t>[5] </a:t>
            </a:r>
            <a:r>
              <a:rPr lang="en-GB" altLang="zh-CN" sz="2200" dirty="0" err="1"/>
              <a:t>Cen.acs.org</a:t>
            </a:r>
            <a:r>
              <a:rPr lang="en-GB" altLang="zh-CN" sz="2200" dirty="0"/>
              <a:t>. 2022. [online] Available at: &lt;https://</a:t>
            </a:r>
            <a:r>
              <a:rPr lang="en-GB" altLang="zh-CN" sz="2200" dirty="0" err="1"/>
              <a:t>cen.acs.org</a:t>
            </a:r>
            <a:r>
              <a:rPr lang="en-GB" altLang="zh-CN" sz="2200" dirty="0"/>
              <a:t>/articles/92/i33/Reflections-</a:t>
            </a:r>
            <a:r>
              <a:rPr lang="en-GB" altLang="zh-CN" sz="2200" dirty="0" err="1"/>
              <a:t>ChemDraw.html</a:t>
            </a:r>
            <a:r>
              <a:rPr lang="en-GB" altLang="zh-CN" sz="2200" dirty="0"/>
              <a:t>&gt; [Accessed 20 January 2022]. </a:t>
            </a:r>
            <a:r>
              <a:rPr lang="zh-CN" altLang="en-US" sz="2200" dirty="0"/>
              <a:t>[6]</a:t>
            </a:r>
            <a:r>
              <a:rPr lang="en-US" altLang="zh-CN" sz="2200" dirty="0"/>
              <a:t> O'Boyle, N., </a:t>
            </a:r>
            <a:r>
              <a:rPr lang="en-US" altLang="zh-CN" sz="2200" dirty="0" err="1"/>
              <a:t>Banck</a:t>
            </a:r>
            <a:r>
              <a:rPr lang="en-US" altLang="zh-CN" sz="2200" dirty="0"/>
              <a:t>, M., James, C., Morley, C., </a:t>
            </a:r>
            <a:r>
              <a:rPr lang="en-US" altLang="zh-CN" sz="2200" dirty="0" err="1"/>
              <a:t>Vandermeersch</a:t>
            </a:r>
            <a:r>
              <a:rPr lang="en-US" altLang="zh-CN" sz="2200" dirty="0"/>
              <a:t>, T. and Hutchison, G., 2011. Open Babel: An open chemical toolbox. Journal of Cheminformatics, 3(1). </a:t>
            </a:r>
            <a:r>
              <a:rPr lang="zh-CN" altLang="en-US" sz="2200" dirty="0"/>
              <a:t>[7]</a:t>
            </a:r>
            <a:r>
              <a:rPr lang="en-US" altLang="zh-CN" sz="2200" dirty="0"/>
              <a:t> Trott, O. and Olson, A., 2009. </a:t>
            </a:r>
            <a:r>
              <a:rPr lang="en-US" altLang="zh-CN" sz="2200" dirty="0" err="1"/>
              <a:t>AutoDock</a:t>
            </a:r>
            <a:r>
              <a:rPr lang="en-US" altLang="zh-CN" sz="2200" dirty="0"/>
              <a:t> Vina: Improving the speed and accuracy of docking with a new scoring function, efficient optimization, and multithreading. Journal of Computational Chemistry, </a:t>
            </a:r>
            <a:r>
              <a:rPr lang="en-US" altLang="zh-CN" sz="2200" dirty="0" err="1"/>
              <a:t>p.NA</a:t>
            </a:r>
            <a:r>
              <a:rPr lang="en-US" altLang="zh-CN" sz="2200" dirty="0"/>
              <a:t>-NA. [8] The </a:t>
            </a:r>
            <a:r>
              <a:rPr lang="en-US" altLang="zh-CN" sz="2200" dirty="0" err="1"/>
              <a:t>PyMOL</a:t>
            </a:r>
            <a:r>
              <a:rPr lang="en-US" altLang="zh-CN" sz="2200" dirty="0"/>
              <a:t> Molecular Graphics System, Version 1.2r3pre, Schrödinger, LLC. [9] </a:t>
            </a:r>
            <a:r>
              <a:rPr lang="en-US" altLang="zh-CN" sz="2200" dirty="0" err="1"/>
              <a:t>LigPlot</a:t>
            </a:r>
            <a:r>
              <a:rPr lang="en-US" altLang="zh-CN" sz="2200" dirty="0"/>
              <a:t>+: multiple ligand-protein interaction diagrams for drug discovery. Laskowski, Roman A., and Mark B. </a:t>
            </a:r>
            <a:r>
              <a:rPr lang="en-US" altLang="zh-CN" sz="2200" dirty="0" err="1"/>
              <a:t>Swindells</a:t>
            </a:r>
            <a:r>
              <a:rPr lang="en-US" altLang="zh-CN" sz="2200" dirty="0"/>
              <a:t>. 2011: 2778-2786. </a:t>
            </a:r>
            <a:endParaRPr lang="zh-CN" altLang="en-US" sz="2200" dirty="0"/>
          </a:p>
        </p:txBody>
      </p:sp>
      <p:sp>
        <p:nvSpPr>
          <p:cNvPr id="165" name="矩形 164">
            <a:extLst>
              <a:ext uri="{FF2B5EF4-FFF2-40B4-BE49-F238E27FC236}">
                <a16:creationId xmlns:a16="http://schemas.microsoft.com/office/drawing/2014/main" id="{60802DAB-A395-4541-B2F3-207A5CCA6ED5}"/>
              </a:ext>
            </a:extLst>
          </p:cNvPr>
          <p:cNvSpPr/>
          <p:nvPr/>
        </p:nvSpPr>
        <p:spPr>
          <a:xfrm>
            <a:off x="12565407" y="20869364"/>
            <a:ext cx="3089842" cy="1396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/>
              <a:t>Modification of the part where the ligand is exposed to solvent</a:t>
            </a:r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8AAC79CF-32B4-D64C-BE17-D04DB07F2E27}"/>
              </a:ext>
            </a:extLst>
          </p:cNvPr>
          <p:cNvSpPr/>
          <p:nvPr/>
        </p:nvSpPr>
        <p:spPr>
          <a:xfrm>
            <a:off x="17650828" y="20853537"/>
            <a:ext cx="3616719" cy="1396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zh-CN" altLang="en-US" sz="2400" dirty="0"/>
              <a:t>Synthesis of the suggested compound</a:t>
            </a:r>
            <a:r>
              <a:rPr lang="en-US" altLang="zh-CN" sz="2400" dirty="0"/>
              <a:t>,</a:t>
            </a:r>
            <a:r>
              <a:rPr lang="zh-CN" altLang="en-US" sz="2400" dirty="0"/>
              <a:t> test it against MurD</a:t>
            </a: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5FDDE969-28FD-884E-AA48-C87B7AC589CB}"/>
              </a:ext>
            </a:extLst>
          </p:cNvPr>
          <p:cNvSpPr/>
          <p:nvPr/>
        </p:nvSpPr>
        <p:spPr>
          <a:xfrm>
            <a:off x="12511361" y="22811090"/>
            <a:ext cx="3715029" cy="1359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/>
              <a:t>Determine </a:t>
            </a:r>
            <a:r>
              <a:rPr lang="en-GB" altLang="zh-CN" sz="2400" dirty="0"/>
              <a:t>antibacterial activity: </a:t>
            </a:r>
            <a:r>
              <a:rPr lang="zh-CN" altLang="en-US" sz="2400" dirty="0"/>
              <a:t>IC50 value</a:t>
            </a:r>
            <a:r>
              <a:rPr lang="en-US" altLang="zh-CN" sz="2400" dirty="0"/>
              <a:t>, RA,</a:t>
            </a:r>
          </a:p>
          <a:p>
            <a:r>
              <a:rPr lang="zh-CN" altLang="en-US" sz="2400" dirty="0"/>
              <a:t>dose response curve</a:t>
            </a:r>
            <a:endParaRPr lang="en-US" altLang="zh-CN" sz="2400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E41466B1-FB00-DD47-BF97-AF5CEC0B46B3}"/>
              </a:ext>
            </a:extLst>
          </p:cNvPr>
          <p:cNvSpPr/>
          <p:nvPr/>
        </p:nvSpPr>
        <p:spPr>
          <a:xfrm>
            <a:off x="17584994" y="22773899"/>
            <a:ext cx="3715029" cy="184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dirty="0"/>
              <a:t>Analyze the data</a:t>
            </a:r>
          </a:p>
          <a:p>
            <a:pPr>
              <a:lnSpc>
                <a:spcPts val="3500"/>
              </a:lnSpc>
            </a:pPr>
            <a:r>
              <a:rPr lang="en-US" altLang="zh-CN" sz="2400" dirty="0"/>
              <a:t>Further fragment linking</a:t>
            </a:r>
          </a:p>
          <a:p>
            <a:pPr>
              <a:lnSpc>
                <a:spcPts val="3500"/>
              </a:lnSpc>
            </a:pPr>
            <a:r>
              <a:rPr lang="en-US" altLang="zh-CN" sz="2400" dirty="0"/>
              <a:t>Develop lead compound</a:t>
            </a:r>
          </a:p>
          <a:p>
            <a:pPr>
              <a:lnSpc>
                <a:spcPts val="3500"/>
              </a:lnSpc>
            </a:pPr>
            <a:endParaRPr lang="en-US" altLang="zh-CN" sz="2400" dirty="0"/>
          </a:p>
        </p:txBody>
      </p:sp>
      <p:cxnSp>
        <p:nvCxnSpPr>
          <p:cNvPr id="151" name="直线连接符 150">
            <a:extLst>
              <a:ext uri="{FF2B5EF4-FFF2-40B4-BE49-F238E27FC236}">
                <a16:creationId xmlns:a16="http://schemas.microsoft.com/office/drawing/2014/main" id="{08735A60-B3A2-574B-BA51-E7C4317912D9}"/>
              </a:ext>
            </a:extLst>
          </p:cNvPr>
          <p:cNvCxnSpPr>
            <a:cxnSpLocks/>
          </p:cNvCxnSpPr>
          <p:nvPr/>
        </p:nvCxnSpPr>
        <p:spPr>
          <a:xfrm>
            <a:off x="3458484" y="27381347"/>
            <a:ext cx="17951043" cy="0"/>
          </a:xfrm>
          <a:prstGeom prst="line">
            <a:avLst/>
          </a:prstGeom>
          <a:ln w="63500">
            <a:solidFill>
              <a:srgbClr val="83B6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8EA97949-2B2E-5544-8396-F02DF25A198D}"/>
              </a:ext>
            </a:extLst>
          </p:cNvPr>
          <p:cNvSpPr/>
          <p:nvPr/>
        </p:nvSpPr>
        <p:spPr>
          <a:xfrm>
            <a:off x="120594" y="5735915"/>
            <a:ext cx="26765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</a:rPr>
              <a:t>45 seconds</a:t>
            </a:r>
            <a:endParaRPr lang="en-US" altLang="zh-CN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person dies from </a:t>
            </a:r>
          </a:p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antibiotic-resistant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96174978-FA02-724F-B7EC-2F02BCA2761C}"/>
              </a:ext>
            </a:extLst>
          </p:cNvPr>
          <p:cNvSpPr/>
          <p:nvPr/>
        </p:nvSpPr>
        <p:spPr>
          <a:xfrm>
            <a:off x="139359" y="7026776"/>
            <a:ext cx="26765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10 million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estimated death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2050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E1979E9-B615-194F-85E4-15A67F76EEE4}"/>
              </a:ext>
            </a:extLst>
          </p:cNvPr>
          <p:cNvSpPr/>
          <p:nvPr/>
        </p:nvSpPr>
        <p:spPr>
          <a:xfrm>
            <a:off x="7529834" y="5765650"/>
            <a:ext cx="26765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700,000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death annual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worldwide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23D18EB8-68FE-7C49-B8F0-4242854EC3D4}"/>
              </a:ext>
            </a:extLst>
          </p:cNvPr>
          <p:cNvSpPr/>
          <p:nvPr/>
        </p:nvSpPr>
        <p:spPr>
          <a:xfrm>
            <a:off x="7730775" y="7020762"/>
            <a:ext cx="22866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</a:rPr>
              <a:t>$100 trillion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loss to world GDP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by 2060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3901A3-FC0B-8A4C-8752-3346E2EB2B2A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724107" y="17376296"/>
            <a:ext cx="696101" cy="14487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EB9461-F349-A04E-B457-49491E3A7866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881753" y="17337092"/>
            <a:ext cx="623623" cy="1538080"/>
          </a:xfrm>
          <a:prstGeom prst="rect">
            <a:avLst/>
          </a:prstGeom>
        </p:spPr>
      </p:pic>
      <p:sp>
        <p:nvSpPr>
          <p:cNvPr id="121" name="矩形 120">
            <a:extLst>
              <a:ext uri="{FF2B5EF4-FFF2-40B4-BE49-F238E27FC236}">
                <a16:creationId xmlns:a16="http://schemas.microsoft.com/office/drawing/2014/main" id="{2B105370-9D8E-B749-AD79-2B2F9E9A5ECD}"/>
              </a:ext>
            </a:extLst>
          </p:cNvPr>
          <p:cNvSpPr/>
          <p:nvPr/>
        </p:nvSpPr>
        <p:spPr>
          <a:xfrm>
            <a:off x="3435724" y="17284901"/>
            <a:ext cx="3365745" cy="1473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600" dirty="0"/>
              <a:t>Binding affinity</a:t>
            </a:r>
          </a:p>
          <a:p>
            <a:pPr>
              <a:lnSpc>
                <a:spcPts val="3700"/>
              </a:lnSpc>
            </a:pPr>
            <a:r>
              <a:rPr lang="en-US" altLang="zh-CN" sz="2600" dirty="0"/>
              <a:t>B</a:t>
            </a:r>
            <a:r>
              <a:rPr lang="zh-CN" altLang="en-US" sz="2600" dirty="0"/>
              <a:t>inding interaction</a:t>
            </a:r>
            <a:r>
              <a:rPr lang="en-US" altLang="zh-CN" sz="2600" dirty="0"/>
              <a:t>s</a:t>
            </a:r>
            <a:r>
              <a:rPr lang="zh-CN" altLang="en-US" sz="2600" dirty="0"/>
              <a:t> </a:t>
            </a:r>
            <a:endParaRPr lang="en-US" altLang="zh-CN" sz="2600" dirty="0"/>
          </a:p>
          <a:p>
            <a:pPr>
              <a:lnSpc>
                <a:spcPts val="3700"/>
              </a:lnSpc>
            </a:pPr>
            <a:r>
              <a:rPr lang="en-US" altLang="zh-CN" sz="2600" dirty="0"/>
              <a:t>Molecule weight/size</a:t>
            </a:r>
            <a:endParaRPr lang="zh-CN" altLang="en-US" sz="2600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4F40E78F-89B8-F64F-A21B-5F5CF9F0B358}"/>
              </a:ext>
            </a:extLst>
          </p:cNvPr>
          <p:cNvSpPr/>
          <p:nvPr/>
        </p:nvSpPr>
        <p:spPr>
          <a:xfrm>
            <a:off x="1514779" y="16144594"/>
            <a:ext cx="8475454" cy="908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500" b="1" dirty="0"/>
              <a:t>Improve the potency of fragment 373, targeting novel allosteric binding site,  by in silico modulation</a:t>
            </a:r>
            <a:r>
              <a:rPr lang="en-US" altLang="zh-CN" sz="2600" dirty="0"/>
              <a:t> </a:t>
            </a:r>
            <a:r>
              <a:rPr lang="en-US" altLang="zh-CN" sz="2000" dirty="0"/>
              <a:t>[4]</a:t>
            </a:r>
            <a:endParaRPr lang="zh-CN" altLang="en-US" sz="2600" dirty="0"/>
          </a:p>
        </p:txBody>
      </p:sp>
      <p:pic>
        <p:nvPicPr>
          <p:cNvPr id="127" name="图片 126">
            <a:extLst>
              <a:ext uri="{FF2B5EF4-FFF2-40B4-BE49-F238E27FC236}">
                <a16:creationId xmlns:a16="http://schemas.microsoft.com/office/drawing/2014/main" id="{49E100C4-84CB-804B-AE4E-0BD71D37F8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700" y="17307504"/>
            <a:ext cx="2780899" cy="1474890"/>
          </a:xfrm>
          <a:prstGeom prst="rect">
            <a:avLst/>
          </a:prstGeom>
        </p:spPr>
      </p:pic>
      <p:sp>
        <p:nvSpPr>
          <p:cNvPr id="130" name="矩形 129">
            <a:extLst>
              <a:ext uri="{FF2B5EF4-FFF2-40B4-BE49-F238E27FC236}">
                <a16:creationId xmlns:a16="http://schemas.microsoft.com/office/drawing/2014/main" id="{5B33155B-380A-E744-B427-2F1A4BD8B51D}"/>
              </a:ext>
            </a:extLst>
          </p:cNvPr>
          <p:cNvSpPr/>
          <p:nvPr/>
        </p:nvSpPr>
        <p:spPr>
          <a:xfrm>
            <a:off x="11065097" y="25184112"/>
            <a:ext cx="10328519" cy="203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400" dirty="0"/>
              <a:t>I‘d like to express my deepest thanks to</a:t>
            </a:r>
            <a:r>
              <a:rPr lang="zh-CN" altLang="en-US" sz="2400" dirty="0"/>
              <a:t> </a:t>
            </a:r>
            <a:r>
              <a:rPr lang="en-US" altLang="zh-CN" sz="2400" dirty="0"/>
              <a:t>all the contributor in OSA team, especially Professor Matthew Todd; Professor Chris Dowson; Miss Kato Leonard; </a:t>
            </a:r>
            <a:r>
              <a:rPr lang="en-US" altLang="zh-CN" sz="2400" dirty="0" err="1"/>
              <a:t>Mr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Yuhang</a:t>
            </a:r>
            <a:r>
              <a:rPr lang="en-US" altLang="zh-CN" sz="2400" dirty="0"/>
              <a:t> Wang; and Miss Becca </a:t>
            </a:r>
            <a:r>
              <a:rPr lang="en-US" altLang="zh-CN" sz="2400" dirty="0" err="1"/>
              <a:t>Steventon</a:t>
            </a:r>
            <a:r>
              <a:rPr lang="en-US" altLang="zh-CN" sz="2400" dirty="0"/>
              <a:t>.</a:t>
            </a:r>
          </a:p>
          <a:p>
            <a:pPr>
              <a:lnSpc>
                <a:spcPts val="3900"/>
              </a:lnSpc>
            </a:pPr>
            <a:r>
              <a:rPr lang="en-US" altLang="zh-CN" sz="2400" dirty="0"/>
              <a:t>I’m extremely grateful to my parents and friends for mental support.</a:t>
            </a: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0B15E2DA-41A9-1C40-806A-05E872B24CEB}"/>
              </a:ext>
            </a:extLst>
          </p:cNvPr>
          <p:cNvSpPr/>
          <p:nvPr/>
        </p:nvSpPr>
        <p:spPr>
          <a:xfrm>
            <a:off x="10709074" y="8103110"/>
            <a:ext cx="10710122" cy="659028"/>
          </a:xfrm>
          <a:prstGeom prst="rect">
            <a:avLst/>
          </a:prstGeom>
          <a:gradFill flip="none" rotWithShape="1">
            <a:gsLst>
              <a:gs pos="0">
                <a:srgbClr val="C7B0E8"/>
              </a:gs>
              <a:gs pos="25000">
                <a:srgbClr val="ABA0C2">
                  <a:tint val="44500"/>
                  <a:satMod val="160000"/>
                </a:srgbClr>
              </a:gs>
              <a:gs pos="53000">
                <a:srgbClr val="F9F9F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4D09EE12-FFBB-034B-A830-9148E6C09F52}"/>
              </a:ext>
            </a:extLst>
          </p:cNvPr>
          <p:cNvSpPr/>
          <p:nvPr/>
        </p:nvSpPr>
        <p:spPr>
          <a:xfrm>
            <a:off x="10822159" y="19961936"/>
            <a:ext cx="29288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latin typeface="+mj-lt"/>
              </a:rPr>
              <a:t>Future works</a:t>
            </a:r>
            <a:endParaRPr lang="zh-CN" altLang="en-US" sz="3200" b="1" dirty="0"/>
          </a:p>
        </p:txBody>
      </p:sp>
      <p:cxnSp>
        <p:nvCxnSpPr>
          <p:cNvPr id="153" name="直线连接符 152">
            <a:extLst>
              <a:ext uri="{FF2B5EF4-FFF2-40B4-BE49-F238E27FC236}">
                <a16:creationId xmlns:a16="http://schemas.microsoft.com/office/drawing/2014/main" id="{14E2855A-BE1A-A345-BBD7-0E150D167AE2}"/>
              </a:ext>
            </a:extLst>
          </p:cNvPr>
          <p:cNvCxnSpPr>
            <a:cxnSpLocks/>
          </p:cNvCxnSpPr>
          <p:nvPr/>
        </p:nvCxnSpPr>
        <p:spPr>
          <a:xfrm>
            <a:off x="10706473" y="4859980"/>
            <a:ext cx="39886" cy="22521367"/>
          </a:xfrm>
          <a:prstGeom prst="line">
            <a:avLst/>
          </a:prstGeom>
          <a:ln w="76200">
            <a:solidFill>
              <a:srgbClr val="C1B3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34C4FB7-F7B1-9841-8F9F-74121D39163F}"/>
              </a:ext>
            </a:extLst>
          </p:cNvPr>
          <p:cNvSpPr/>
          <p:nvPr/>
        </p:nvSpPr>
        <p:spPr>
          <a:xfrm>
            <a:off x="10743513" y="8125695"/>
            <a:ext cx="48193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3200" b="1" dirty="0">
                <a:latin typeface="+mj-lt"/>
              </a:rPr>
              <a:t>Results and Discussion</a:t>
            </a:r>
            <a:endParaRPr lang="zh-CN" altLang="en-US" sz="3200" b="1" dirty="0"/>
          </a:p>
        </p:txBody>
      </p:sp>
      <p:sp>
        <p:nvSpPr>
          <p:cNvPr id="17" name="太阳 16">
            <a:extLst>
              <a:ext uri="{FF2B5EF4-FFF2-40B4-BE49-F238E27FC236}">
                <a16:creationId xmlns:a16="http://schemas.microsoft.com/office/drawing/2014/main" id="{C7FD8136-8B6F-F844-9462-AA0EF3F4008D}"/>
              </a:ext>
            </a:extLst>
          </p:cNvPr>
          <p:cNvSpPr/>
          <p:nvPr/>
        </p:nvSpPr>
        <p:spPr>
          <a:xfrm>
            <a:off x="376179" y="16188176"/>
            <a:ext cx="844719" cy="820290"/>
          </a:xfrm>
          <a:prstGeom prst="sun">
            <a:avLst>
              <a:gd name="adj" fmla="val 25000"/>
            </a:avLst>
          </a:prstGeom>
          <a:solidFill>
            <a:srgbClr val="655973"/>
          </a:solidFill>
          <a:ln>
            <a:solidFill>
              <a:srgbClr val="E7D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C32C294C-4AAD-7345-913A-2F152A40F203}"/>
              </a:ext>
            </a:extLst>
          </p:cNvPr>
          <p:cNvSpPr/>
          <p:nvPr/>
        </p:nvSpPr>
        <p:spPr>
          <a:xfrm>
            <a:off x="10753427" y="9952875"/>
            <a:ext cx="560153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18</a:t>
            </a:r>
            <a:endParaRPr lang="zh-CN" altLang="en-US" sz="1600" b="1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7E4B1183-C3A8-C64F-B429-34CACDB4B86B}"/>
              </a:ext>
            </a:extLst>
          </p:cNvPr>
          <p:cNvSpPr/>
          <p:nvPr/>
        </p:nvSpPr>
        <p:spPr>
          <a:xfrm>
            <a:off x="10743885" y="12003706"/>
            <a:ext cx="560153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19</a:t>
            </a:r>
            <a:endParaRPr lang="zh-CN" altLang="en-US" sz="1600" b="1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1114B19A-AA36-9940-8C95-AAB2C127928F}"/>
              </a:ext>
            </a:extLst>
          </p:cNvPr>
          <p:cNvSpPr/>
          <p:nvPr/>
        </p:nvSpPr>
        <p:spPr>
          <a:xfrm>
            <a:off x="10739794" y="14226333"/>
            <a:ext cx="560153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20</a:t>
            </a:r>
            <a:endParaRPr lang="zh-CN" altLang="en-US" sz="1600" b="1" dirty="0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B92832EA-BE2F-6B47-A39E-E44E54FF8D66}"/>
              </a:ext>
            </a:extLst>
          </p:cNvPr>
          <p:cNvSpPr/>
          <p:nvPr/>
        </p:nvSpPr>
        <p:spPr>
          <a:xfrm>
            <a:off x="10761230" y="16158984"/>
            <a:ext cx="560153" cy="4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21</a:t>
            </a:r>
            <a:endParaRPr lang="zh-CN" altLang="en-US" sz="16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CDE88B-9194-6F6E-3486-5D682BF06258}"/>
              </a:ext>
            </a:extLst>
          </p:cNvPr>
          <p:cNvSpPr txBox="1"/>
          <p:nvPr/>
        </p:nvSpPr>
        <p:spPr>
          <a:xfrm>
            <a:off x="-4754880" y="4815840"/>
            <a:ext cx="18473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40" name="Text Box 7">
            <a:extLst>
              <a:ext uri="{FF2B5EF4-FFF2-40B4-BE49-F238E27FC236}">
                <a16:creationId xmlns:a16="http://schemas.microsoft.com/office/drawing/2014/main" id="{F54BBD22-355A-4B5E-8A09-54714DCC6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5892" y="2561516"/>
            <a:ext cx="4975123" cy="55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4625" tIns="32314" rIns="64625" bIns="32314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615015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bg1"/>
                </a:solidFill>
                <a:latin typeface="Arial" pitchFamily="34" charset="0"/>
              </a:rPr>
              <a:t>Professor Matthew Todd</a:t>
            </a:r>
            <a:endParaRPr lang="en-US" sz="32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753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985</Words>
  <Application>Microsoft Office PowerPoint</Application>
  <PresentationFormat>自定义</PresentationFormat>
  <Paragraphs>106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等线</vt:lpstr>
      <vt:lpstr>Arial</vt:lpstr>
      <vt:lpstr>Office Theme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Multi Media Unit</dc:creator>
  <cp:lastModifiedBy>bu zige</cp:lastModifiedBy>
  <cp:revision>63</cp:revision>
  <dcterms:created xsi:type="dcterms:W3CDTF">2012-07-19T09:27:55Z</dcterms:created>
  <dcterms:modified xsi:type="dcterms:W3CDTF">2022-10-07T14:47:25Z</dcterms:modified>
</cp:coreProperties>
</file>